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44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5" r:id="rId9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409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ba80cb000ac8e06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image" Target="../media/image7.png"/><Relationship Id="rId3" Type="http://schemas.openxmlformats.org/officeDocument/2006/relationships/slide" Target="slide8.xml"/><Relationship Id="rId7" Type="http://schemas.openxmlformats.org/officeDocument/2006/relationships/slide" Target="slide18.xml"/><Relationship Id="rId12" Type="http://schemas.openxmlformats.org/officeDocument/2006/relationships/slide" Target="slide52.xml"/><Relationship Id="rId17" Type="http://schemas.openxmlformats.org/officeDocument/2006/relationships/slide" Target="slide65.xml"/><Relationship Id="rId2" Type="http://schemas.openxmlformats.org/officeDocument/2006/relationships/notesSlide" Target="../notesSlides/notesSlide6.xml"/><Relationship Id="rId16" Type="http://schemas.openxmlformats.org/officeDocument/2006/relationships/slide" Target="slide1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7.xml"/><Relationship Id="rId11" Type="http://schemas.openxmlformats.org/officeDocument/2006/relationships/slide" Target="slide48.xml"/><Relationship Id="rId5" Type="http://schemas.openxmlformats.org/officeDocument/2006/relationships/slide" Target="slide13.xml"/><Relationship Id="rId15" Type="http://schemas.openxmlformats.org/officeDocument/2006/relationships/slide" Target="slide7.xml"/><Relationship Id="rId10" Type="http://schemas.openxmlformats.org/officeDocument/2006/relationships/slide" Target="slide38.xml"/><Relationship Id="rId4" Type="http://schemas.openxmlformats.org/officeDocument/2006/relationships/slide" Target="slide9.xml"/><Relationship Id="rId9" Type="http://schemas.openxmlformats.org/officeDocument/2006/relationships/slide" Target="slide33.xml"/><Relationship Id="rId1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image" Target="../media/image146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2.png"/><Relationship Id="rId4" Type="http://schemas.openxmlformats.org/officeDocument/2006/relationships/image" Target="../media/image19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8.png"/><Relationship Id="rId4" Type="http://schemas.openxmlformats.org/officeDocument/2006/relationships/image" Target="../media/image197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7" Type="http://schemas.openxmlformats.org/officeDocument/2006/relationships/image" Target="../media/image20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2.png"/><Relationship Id="rId4" Type="http://schemas.openxmlformats.org/officeDocument/2006/relationships/image" Target="../media/image21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6.png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6.png"/><Relationship Id="rId4" Type="http://schemas.openxmlformats.org/officeDocument/2006/relationships/image" Target="../media/image22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7_3#606d77eb2?vcp=1&amp;vop=1&amp;pid=dd9dc29cc&amp;color=36,64,97&amp;mp=1&amp;vtp=1&amp;bt=1&amp;bbb=1&amp;hb=1"/>
              <p:cNvSpPr/>
              <p:nvPr/>
            </p:nvSpPr>
            <p:spPr>
              <a:xfrm>
                <a:off x="539496" y="1110919"/>
                <a:ext cx="11109960" cy="4354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，综合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的单调性，知当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时，它的极小值也小于0，因此曲线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轴仅在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时，它的极大值也大于0,因此曲线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轴仅在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上有一个交点.所以当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轴仅有一个交点.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的变化如表所示.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17_3#606d77eb2?vcp=1&amp;vop=1&amp;pid=dd9dc29cc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0919"/>
                <a:ext cx="11109960" cy="4354640"/>
              </a:xfrm>
              <a:prstGeom prst="rect">
                <a:avLst/>
              </a:prstGeom>
              <a:blipFill>
                <a:blip r:embed="rId3"/>
                <a:stretch>
                  <a:fillRect l="-1317" r="-494" b="-3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O_7_AN.17_4#606d77eb2?colgroup=7,9,6,9,4,6&amp;vcp=1&amp;vop=1&amp;pid=dd9dc29cc&amp;color=36,64,97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7306309"/>
                  </p:ext>
                </p:extLst>
              </p:nvPr>
            </p:nvGraphicFramePr>
            <p:xfrm>
              <a:off x="539496" y="1320660"/>
              <a:ext cx="11055096" cy="1319594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79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397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O_7_AN.17_4#606d77eb2?colgroup=7,9,6,9,4,6&amp;vcp=1&amp;vop=1&amp;pid=dd9dc29cc&amp;color=36,64,97&amp;mp=1&amp;vtp=1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7306309"/>
                  </p:ext>
                </p:extLst>
              </p:nvPr>
            </p:nvGraphicFramePr>
            <p:xfrm>
              <a:off x="539496" y="1320660"/>
              <a:ext cx="11055096" cy="1319594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79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397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4" t="-1124" r="-524055" b="-162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7249" t="-1124" r="-303439" b="-162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3449" t="-1124" r="-299652" b="-162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3175" t="-1124" r="-127513" b="-162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32404" t="-1124" r="-697" b="-1629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4" t="-138462" r="-524055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3175" t="-138462" r="-127513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4" t="-242188" r="-524055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7249" t="-242188" r="-30343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3175" t="-242188" r="-12751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32404" t="-242188" r="-697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7_5#606d77eb2?vcp=1&amp;vop=1&amp;pid=dd9dc29cc&amp;color=36,64,97&amp;mp=1&amp;vtp=1&amp;bbb=1&amp;hb=1"/>
              <p:cNvSpPr/>
              <p:nvPr/>
            </p:nvSpPr>
            <p:spPr>
              <a:xfrm>
                <a:off x="539496" y="2774556"/>
                <a:ext cx="11109960" cy="26730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，极大值是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，综合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的单调性，知当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时，它的极大值也大于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仅有一个交点；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时，它的极小值也小于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仅有一个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)∪(1,+∞)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轴仅有一个交点.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7_5#606d77eb2?vcp=1&amp;vop=1&amp;pid=dd9dc29cc&amp;color=36,64,97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4556"/>
                <a:ext cx="11109960" cy="2673033"/>
              </a:xfrm>
              <a:prstGeom prst="rect">
                <a:avLst/>
              </a:prstGeom>
              <a:blipFill>
                <a:blip r:embed="rId4"/>
                <a:stretch>
                  <a:fillRect l="-1317" r="-439" b="-31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18_1#606d77eb2?vcp=1&amp;vop=1&amp;pid=dd9dc29cc&amp;color=36,64,97&amp;vtp=1&amp;bt=1&amp;bbb=1&amp;hb=1"/>
          <p:cNvSpPr/>
          <p:nvPr/>
        </p:nvSpPr>
        <p:spPr>
          <a:xfrm>
            <a:off x="539496" y="314752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函数极值多用于求曲线与曲线或曲线与坐标轴的交点、求方程根的个数等方面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，求解时要注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意与函数单调性的联系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419cd814?vcp=1&amp;pid=3655682ee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利用函数的极值解决有关不等式问题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9_1#22731d70c?vcp=1&amp;vop=1&amp;pid=5419cd814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9_1#22731d70c?vcp=1&amp;vop=1&amp;pid=5419cd81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20_1#7aa10f0b6?vcp=1&amp;vop=1&amp;pid=22731d70c&amp;color=36,64,97&amp;vtp=1&amp;bbb=1"/>
              <p:cNvSpPr/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20_1#7aa10f0b6?vcp=1&amp;vop=1&amp;pid=22731d70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21_1#7aa10f0b6?vcp=1&amp;vop=1&amp;pid=22731d70c&amp;color=36,64,97&amp;vtp=1&amp;bbb=1&amp;hb=1"/>
              <p:cNvSpPr/>
              <p:nvPr/>
            </p:nvSpPr>
            <p:spPr>
              <a:xfrm>
                <a:off x="539496" y="210346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(0,+∞).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(3,2)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的坐标代入切线方程，可得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21_1#7aa10f0b6?vcp=1&amp;vop=1&amp;pid=22731d70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98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BD.22_1#e6c1602be?vcp=1&amp;vop=1&amp;pid=22731d70c&amp;color=36,64,97&amp;vtp=1&amp;bbb=1"/>
              <p:cNvSpPr/>
              <p:nvPr/>
            </p:nvSpPr>
            <p:spPr>
              <a:xfrm>
                <a:off x="539496" y="29271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BD.22_1#e6c1602be?vcp=1&amp;vop=1&amp;pid=22731d70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711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23_1#e6c1602be?vcp=1&amp;vop=1&amp;pid=22731d70c&amp;color=36,64,97&amp;vtp=1&amp;bbb=1&amp;hb=1"/>
              <p:cNvSpPr/>
              <p:nvPr/>
            </p:nvSpPr>
            <p:spPr>
              <a:xfrm>
                <a:off x="539496" y="3300436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取得极小值，极小值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，没有极大值.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23_1#e6c1602be?vcp=1&amp;vop=1&amp;pid=22731d70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0436"/>
                <a:ext cx="11109960" cy="1257300"/>
              </a:xfrm>
              <a:prstGeom prst="rect">
                <a:avLst/>
              </a:prstGeom>
              <a:blipFill>
                <a:blip r:embed="rId7"/>
                <a:stretch>
                  <a:fillRect l="-1317" r="-1317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24_1#01d53dad9?vcp=1&amp;vop=1&amp;pid=22731d70c&amp;color=36,64,97&amp;vtp=1&amp;bt=1&amp;bbb=1"/>
              <p:cNvSpPr/>
              <p:nvPr/>
            </p:nvSpPr>
            <p:spPr>
              <a:xfrm>
                <a:off x="539496" y="1497507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24_1#01d53dad9?vcp=1&amp;vop=1&amp;pid=22731d70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7507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25_1#01d53dad9?vcp=1&amp;vop=1&amp;pid=22731d70c&amp;color=36,64,97&amp;vtp=1&amp;bbb=1"/>
              <p:cNvSpPr/>
              <p:nvPr/>
            </p:nvSpPr>
            <p:spPr>
              <a:xfrm>
                <a:off x="539496" y="2027542"/>
                <a:ext cx="11109960" cy="3116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，由（2）可得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时等号成立①，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，故只要证明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即可（需验证等号不同时成立）.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时等号成立②.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①,②等号不同时成立，所以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25_1#01d53dad9?vcp=1&amp;vop=1&amp;pid=22731d70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7542"/>
                <a:ext cx="11109960" cy="3116771"/>
              </a:xfrm>
              <a:prstGeom prst="rect">
                <a:avLst/>
              </a:prstGeom>
              <a:blipFill>
                <a:blip r:embed="rId4"/>
                <a:stretch>
                  <a:fillRect l="-1317" r="-1153" b="-2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EX.26_1#22731d70c?vcp=1&amp;vop=1&amp;pid=5419cd814&amp;color=36,64,97&amp;vtp=1&amp;bbb=1"/>
          <p:cNvSpPr/>
          <p:nvPr/>
        </p:nvSpPr>
        <p:spPr>
          <a:xfrm>
            <a:off x="539496" y="513904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利用函数证明不等式问题，往往用构造函数的方法，求解时要注意与函数的单调性结合.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638534e41?vcp=1&amp;pid=c73ead47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5_BD#638534e41?vcp=1&amp;pid=c73ead475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1#6c67fdb4c?vaa=1&amp;vcp=1&amp;vop=1&amp;pid=638534e41&amp;color=36,64,97&amp;vtp=1&amp;bbb=1"/>
              <p:cNvSpPr/>
              <p:nvPr/>
            </p:nvSpPr>
            <p:spPr>
              <a:xfrm>
                <a:off x="539496" y="14690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处取得极值10，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7_1#6c67fdb4c?vaa=1&amp;vcp=1&amp;vop=1&amp;pid=638534e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27_2#6c67fdb4c.choices?vaa=1&amp;vcp=1&amp;vop=1&amp;pid=638534e41&amp;color=36,64,97&amp;vtp=1&amp;bbb=1"/>
              <p:cNvSpPr/>
              <p:nvPr/>
            </p:nvSpPr>
            <p:spPr>
              <a:xfrm>
                <a:off x="539496" y="183358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一定有两个极值点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BD.27_2#6c67fdb4c.choices?vaa=1&amp;vcp=1&amp;vop=1&amp;pid=638534e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3586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28_1#6c67fdb4c?vaa=1&amp;vcp=1&amp;vop=1&amp;pid=638534e41&amp;color=36,64,97&amp;vtp=1&amp;bbb=1"/>
              <p:cNvSpPr/>
              <p:nvPr/>
            </p:nvSpPr>
            <p:spPr>
              <a:xfrm>
                <a:off x="539496" y="2678263"/>
                <a:ext cx="11109960" cy="2824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处取得极值10，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(1)=3+2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(1)=1+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−11=(3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AS.28_1#6c67fdb4c?vaa=1&amp;vcp=1&amp;vop=1&amp;pid=638534e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8263"/>
                <a:ext cx="11109960" cy="2824544"/>
              </a:xfrm>
              <a:prstGeom prst="rect">
                <a:avLst/>
              </a:prstGeom>
              <a:blipFill>
                <a:blip r:embed="rId6"/>
                <a:stretch>
                  <a:fillRect l="-1317" b="-2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0_1#6c67fdb4c?vaa=1&amp;vcp=1&amp;vop=1&amp;pid=638534e41&amp;color=36,64,97&amp;mp=1&amp;vtp=1&amp;bt=1&amp;bbb=1"/>
              <p:cNvSpPr/>
              <p:nvPr/>
            </p:nvSpPr>
            <p:spPr>
              <a:xfrm>
                <a:off x="539496" y="1488300"/>
                <a:ext cx="11109960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的极小值点，满足题意；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+3=3(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上单调递增，不满足题意.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A，B，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=4−11=−7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，A错误，B正确；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的极大值点和极小值点，C正确；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D，单调区间不能用“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”连接，应用“,”或“和”,D错误.故选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C_6_AS.30_1#6c67fdb4c?vaa=1&amp;vcp=1&amp;vop=1&amp;pid=638534e41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88300"/>
                <a:ext cx="11109960" cy="3284855"/>
              </a:xfrm>
              <a:prstGeom prst="rect">
                <a:avLst/>
              </a:prstGeom>
              <a:blipFill>
                <a:blip r:embed="rId3"/>
                <a:stretch>
                  <a:fillRect l="-1317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6c67fdb4c?vaa=1&amp;vcp=1&amp;vop=1&amp;pid=638534e41&amp;color=36,64,97&amp;vtp=1&amp;bbb=1"/>
          <p:cNvSpPr/>
          <p:nvPr/>
        </p:nvSpPr>
        <p:spPr>
          <a:xfrm>
            <a:off x="539496" y="47852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44d4e0d9?vcp=1&amp;pid=638534e4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将函数取极值的必要条件误认为是充要条件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32_1#45ced5869?vcp=1&amp;vop=1&amp;pid=944d4e0d9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32_1#45ced5869?vcp=1&amp;vop=1&amp;pid=944d4e0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EX.33_1#45ced5869?vcp=1&amp;vop=1&amp;pid=944d4e0d9&amp;color=36,64,97&amp;vtp=1&amp;bbb=1"/>
              <p:cNvSpPr/>
              <p:nvPr/>
            </p:nvSpPr>
            <p:spPr>
              <a:xfrm>
                <a:off x="539496" y="1688171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取极大值1；当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取极小值0.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误认为导数值为0的点即为极值点，遗漏检验极值点左、右两侧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EX.33_1#45ced5869?vcp=1&amp;vop=1&amp;pid=944d4e0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1608455"/>
              </a:xfrm>
              <a:prstGeom prst="rect">
                <a:avLst/>
              </a:prstGeom>
              <a:blipFill>
                <a:blip r:embed="rId4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34_1#45ced5869?vcp=1&amp;vop=1&amp;pid=944d4e0d9&amp;color=36,64,97&amp;vtp=1&amp;bbb=1"/>
              <p:cNvSpPr/>
              <p:nvPr/>
            </p:nvSpPr>
            <p:spPr>
              <a:xfrm>
                <a:off x="539496" y="330107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34_1#45ced5869?vcp=1&amp;vop=1&amp;pid=944d4e0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107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O_7_AN.34_2#45ced5869?colgroup=8,11,8,8,8&amp;vcp=1&amp;vop=1&amp;pid=944d4e0d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648150"/>
                  </p:ext>
                </p:extLst>
              </p:nvPr>
            </p:nvGraphicFramePr>
            <p:xfrm>
              <a:off x="539496" y="4631904"/>
              <a:ext cx="11055096" cy="765493"/>
            </p:xfrm>
            <a:graphic>
              <a:graphicData uri="http://schemas.openxmlformats.org/drawingml/2006/table">
                <a:tbl>
                  <a:tblPr/>
                  <a:tblGrid>
                    <a:gridCol w="2075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5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(−1,0)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O_7_AN.34_2#45ced5869?colgroup=8,11,8,8,8&amp;vcp=1&amp;vop=1&amp;pid=944d4e0d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648150"/>
                  </p:ext>
                </p:extLst>
              </p:nvPr>
            </p:nvGraphicFramePr>
            <p:xfrm>
              <a:off x="539496" y="4631904"/>
              <a:ext cx="11055096" cy="765493"/>
            </p:xfrm>
            <a:graphic>
              <a:graphicData uri="http://schemas.openxmlformats.org/drawingml/2006/table">
                <a:tbl>
                  <a:tblPr/>
                  <a:tblGrid>
                    <a:gridCol w="2075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75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566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93" r="-432551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5831" r="-227051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32551" r="-200293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33529" r="-100882" b="-130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32258" r="-587" b="-1306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93" t="-95385" r="-432551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33529" t="-95385" r="-100882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32258" t="-95385" r="-587" b="-2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4_3#45ced5869?vcp=1&amp;vop=1&amp;pid=944d4e0d9&amp;color=36,64,97&amp;vtp=1&amp;bbb=1"/>
              <p:cNvSpPr/>
              <p:nvPr/>
            </p:nvSpPr>
            <p:spPr>
              <a:xfrm>
                <a:off x="539496" y="553360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无极大值，当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取得极小值，极小值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34_3#45ced5869?vcp=1&amp;vop=1&amp;pid=944d4e0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533604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59ef6e8c?vcp=1&amp;pid=c73ead47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5_BD#559ef6e8c?vcp=1&amp;pid=c73ead475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6_BD#b24fbd570?vcp=1&amp;pid=559ef6e8c&amp;color=0,55,96&amp;vtp=1&amp;bbb=1"/>
          <p:cNvSpPr/>
          <p:nvPr/>
        </p:nvSpPr>
        <p:spPr>
          <a:xfrm>
            <a:off x="539496" y="13674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/>
          </a:p>
        </p:txBody>
      </p:sp>
      <p:sp>
        <p:nvSpPr>
          <p:cNvPr id="5" name="C_7_BD#c52e251e3?vcp=1&amp;pid=b24fbd570&amp;color=101,101,255&amp;vtp=1&amp;bbb=1"/>
          <p:cNvSpPr/>
          <p:nvPr/>
        </p:nvSpPr>
        <p:spPr>
          <a:xfrm>
            <a:off x="539496" y="18975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求不含参数的函数的极值</a:t>
            </a:r>
            <a:endParaRPr lang="en-US" altLang="zh-CN" sz="2200" dirty="0"/>
          </a:p>
        </p:txBody>
      </p:sp>
      <p:sp>
        <p:nvSpPr>
          <p:cNvPr id="6" name="QO_8_BD.35_1#109fe8db2?vcp=1&amp;vop=1&amp;pid=c52e251e3&amp;color=36,64,97&amp;vtp=1&amp;bbb=1"/>
          <p:cNvSpPr/>
          <p:nvPr/>
        </p:nvSpPr>
        <p:spPr>
          <a:xfrm>
            <a:off x="539496" y="23922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求下列函数的极值: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36_1#0fae7828e?vcp=1&amp;vop=1&amp;pid=109fe8db2&amp;color=36,64,97&amp;vtp=1&amp;bt=1&amp;bbb=1"/>
              <p:cNvSpPr/>
              <p:nvPr/>
            </p:nvSpPr>
            <p:spPr>
              <a:xfrm>
                <a:off x="539496" y="128392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36_1#0fae7828e?vcp=1&amp;vop=1&amp;pid=109fe8db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3924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37_1#0fae7828e?vcp=1&amp;vop=1&amp;pid=109fe8db2&amp;color=36,64,97&amp;vtp=1&amp;bbb=1"/>
              <p:cNvSpPr/>
              <p:nvPr/>
            </p:nvSpPr>
            <p:spPr>
              <a:xfrm>
                <a:off x="539496" y="1813959"/>
                <a:ext cx="11109960" cy="1713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37_1#0fae7828e?vcp=1&amp;vop=1&amp;pid=109fe8d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3959"/>
                <a:ext cx="11109960" cy="1713040"/>
              </a:xfrm>
              <a:prstGeom prst="rect">
                <a:avLst/>
              </a:prstGeom>
              <a:blipFill>
                <a:blip r:embed="rId4"/>
                <a:stretch>
                  <a:fillRect l="-1317" b="-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QO_9_AN.37_2#0fae7828e?colgroup=7,10,4,7,4,7&amp;vcp=1&amp;vop=1&amp;pid=109fe8db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3225866"/>
                  </p:ext>
                </p:extLst>
              </p:nvPr>
            </p:nvGraphicFramePr>
            <p:xfrm>
              <a:off x="539496" y="3642759"/>
              <a:ext cx="11073384" cy="1169671"/>
            </p:xfrm>
            <a:graphic>
              <a:graphicData uri="http://schemas.openxmlformats.org/drawingml/2006/table">
                <a:tbl>
                  <a:tblPr/>
                  <a:tblGrid>
                    <a:gridCol w="19476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(−1,1)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QO_9_AN.37_2#0fae7828e?colgroup=7,10,4,7,4,7&amp;vcp=1&amp;vop=1&amp;pid=109fe8db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73225866"/>
                  </p:ext>
                </p:extLst>
              </p:nvPr>
            </p:nvGraphicFramePr>
            <p:xfrm>
              <a:off x="539496" y="3642759"/>
              <a:ext cx="11073384" cy="1169671"/>
            </p:xfrm>
            <a:graphic>
              <a:graphicData uri="http://schemas.openxmlformats.org/drawingml/2006/table">
                <a:tbl>
                  <a:tblPr/>
                  <a:tblGrid>
                    <a:gridCol w="19476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13" t="-1563" r="-468438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4306" t="-1563" r="-246991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6872" t="-1563" r="-405687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0312" t="-1563" r="-166667" b="-2265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6355" t="-1563" r="-623" b="-2265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13" t="-100000" r="-46843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0312" t="-100000" r="-16666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13" t="-203125" r="-46843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4306" t="-203125" r="-24699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0312" t="-203125" r="-16666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6355" t="-203125" r="-623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9_AN.37_3#0fae7828e?vcp=1&amp;vop=1&amp;pid=109fe8db2&amp;color=36,64,97&amp;vtp=1&amp;bbb=1"/>
              <p:cNvSpPr/>
              <p:nvPr/>
            </p:nvSpPr>
            <p:spPr>
              <a:xfrm>
                <a:off x="539496" y="495085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由表格可以看出，当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有极小值，且极小值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有极大值，且极大值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9_AN.37_3#0fae7828e?vcp=1&amp;vop=1&amp;pid=109fe8d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50859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233293e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233293e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e233293e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38_1#0d60bf49d?vcp=1&amp;vop=1&amp;pid=109fe8db2&amp;color=36,64,97&amp;vtp=1&amp;bt=1&amp;bbb=1"/>
              <p:cNvSpPr/>
              <p:nvPr/>
            </p:nvSpPr>
            <p:spPr>
              <a:xfrm>
                <a:off x="539496" y="1425117"/>
                <a:ext cx="11109960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38_1#0d60bf49d?vcp=1&amp;vop=1&amp;pid=109fe8db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25117"/>
                <a:ext cx="11109960" cy="548323"/>
              </a:xfrm>
              <a:prstGeom prst="rect">
                <a:avLst/>
              </a:prstGeom>
              <a:blipFill>
                <a:blip r:embed="rId3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39_1#0d60bf49d?vcp=1&amp;vop=1&amp;pid=109fe8db2&amp;color=36,64,97&amp;vtp=1&amp;bbb=1"/>
              <p:cNvSpPr/>
              <p:nvPr/>
            </p:nvSpPr>
            <p:spPr>
              <a:xfrm>
                <a:off x="539496" y="1984997"/>
                <a:ext cx="11109960" cy="166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39_1#0d60bf49d?vcp=1&amp;vop=1&amp;pid=109fe8d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997"/>
                <a:ext cx="11109960" cy="1662240"/>
              </a:xfrm>
              <a:prstGeom prst="rect">
                <a:avLst/>
              </a:prstGeom>
              <a:blipFill>
                <a:blip r:embed="rId4"/>
                <a:stretch>
                  <a:fillRect l="-1317" b="-8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QO_9_AN.39_2#0d60bf49d?colgroup=12,12,8,12&amp;vcp=1&amp;vop=1&amp;pid=109fe8db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63590444"/>
                  </p:ext>
                </p:extLst>
              </p:nvPr>
            </p:nvGraphicFramePr>
            <p:xfrm>
              <a:off x="539496" y="3786365"/>
              <a:ext cx="11073384" cy="1155510"/>
            </p:xfrm>
            <a:graphic>
              <a:graphicData uri="http://schemas.openxmlformats.org/drawingml/2006/table">
                <a:tbl>
                  <a:tblPr/>
                  <a:tblGrid>
                    <a:gridCol w="3099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5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QO_9_AN.39_2#0d60bf49d?colgroup=12,12,8,12&amp;vcp=1&amp;vop=1&amp;pid=109fe8db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63590444"/>
                  </p:ext>
                </p:extLst>
              </p:nvPr>
            </p:nvGraphicFramePr>
            <p:xfrm>
              <a:off x="539496" y="3786365"/>
              <a:ext cx="11073384" cy="1155510"/>
            </p:xfrm>
            <a:graphic>
              <a:graphicData uri="http://schemas.openxmlformats.org/drawingml/2006/table">
                <a:tbl>
                  <a:tblPr/>
                  <a:tblGrid>
                    <a:gridCol w="30998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566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6" t="-1613" r="-257367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4082" t="-1613" r="-167347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5810" t="-1613" r="-150765" b="-232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0265" t="-1613" r="-407" b="-2322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6" t="-98438" r="-25736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4082" t="-98438" r="-167347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96" t="-198438" r="-25736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4082" t="-198438" r="-1673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0265" t="-198438" r="-407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9_AN.39_3#0d60bf49d?vcp=1&amp;vop=1&amp;pid=109fe8db2&amp;color=36,64,97&amp;vtp=1&amp;bbb=1"/>
              <p:cNvSpPr/>
              <p:nvPr/>
            </p:nvSpPr>
            <p:spPr>
              <a:xfrm>
                <a:off x="539496" y="506906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的极大值点，极大值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，没有极小值.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9_AN.39_3#0d60bf49d?vcp=1&amp;vop=1&amp;pid=109fe8d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69065"/>
                <a:ext cx="11109960" cy="525844"/>
              </a:xfrm>
              <a:prstGeom prst="rect">
                <a:avLst/>
              </a:prstGeom>
              <a:blipFill>
                <a:blip r:embed="rId6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EX.40_1#109fe8db2?vcp=1&amp;vop=1&amp;pid=c52e251e3&amp;color=36,64,97&amp;vtp=1&amp;bt=1&amp;bbb=1"/>
              <p:cNvSpPr/>
              <p:nvPr/>
            </p:nvSpPr>
            <p:spPr>
              <a:xfrm>
                <a:off x="539496" y="2292813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【方法总结】函数极值和极值点的求解步骤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1）确定函数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2）求方程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的实数根;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的实数根为分界点，顺次将函数的定义域分成若干个小开区间，并列出表格;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4）明确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在方程的实数根左右两侧值的符号，从而判断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在这个实数根处取极值的情况.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意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实数根较多时，充分利用表格会使极值点一目了然.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EX.40_1#109fe8db2?vcp=1&amp;vop=1&amp;pid=c52e251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2813"/>
                <a:ext cx="11109960" cy="2449640"/>
              </a:xfrm>
              <a:prstGeom prst="rect">
                <a:avLst/>
              </a:prstGeom>
              <a:blipFill>
                <a:blip r:embed="rId3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41_1#8b67155be?vaa=1&amp;vcp=1&amp;vop=1&amp;pid=c52e251e3&amp;color=36,64,97&amp;vtp=1&amp;bt=1&amp;bbb=1"/>
              <p:cNvSpPr/>
              <p:nvPr/>
            </p:nvSpPr>
            <p:spPr>
              <a:xfrm>
                <a:off x="539496" y="21327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[湖北武汉华中师范大学第一附属中学2025高二月考]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41_1#8b67155be?vaa=1&amp;vcp=1&amp;vop=1&amp;pid=c52e251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27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43_1#8b67155be.bracket?vaa=1&amp;vcp=1&amp;vop=1&amp;pid=c52e251e3&amp;color=36,64,97&amp;vpa=8&amp;vtp=1"/>
          <p:cNvSpPr/>
          <p:nvPr/>
        </p:nvSpPr>
        <p:spPr>
          <a:xfrm>
            <a:off x="9342565" y="221229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8_BD.41_2#8b67155be.choices?vaa=1&amp;vcp=1&amp;vop=1&amp;pid=c52e251e3&amp;color=36,64,97&amp;vtp=1&amp;bbb=1"/>
          <p:cNvSpPr/>
          <p:nvPr/>
        </p:nvSpPr>
        <p:spPr>
          <a:xfrm>
            <a:off x="539496" y="250490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42_1#8b67155be?vaa=1&amp;vcp=1&amp;vop=1&amp;pid=c52e251e3&amp;color=36,64,97&amp;vtp=1&amp;bbb=1"/>
              <p:cNvSpPr/>
              <p:nvPr/>
            </p:nvSpPr>
            <p:spPr>
              <a:xfrm>
                <a:off x="539496" y="2869393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−3)=3(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42_1#8b67155be?vaa=1&amp;vcp=1&amp;vop=1&amp;pid=c52e251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69393"/>
                <a:ext cx="11109960" cy="2030540"/>
              </a:xfrm>
              <a:prstGeom prst="rect">
                <a:avLst/>
              </a:prstGeom>
              <a:blipFill>
                <a:blip r:embed="rId4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45_1#b33e3bc2d?vaa=1&amp;vcp=1&amp;vop=1&amp;pid=c52e251e3&amp;color=36,64,97&amp;vtp=1&amp;bt=1&amp;bbb=1"/>
              <p:cNvSpPr/>
              <p:nvPr/>
            </p:nvSpPr>
            <p:spPr>
              <a:xfrm>
                <a:off x="539496" y="2285129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45_1#b33e3bc2d?vaa=1&amp;vcp=1&amp;vop=1&amp;pid=c52e251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5129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47_1#b33e3bc2d.bracket?vaa=1&amp;vcp=1&amp;vop=1&amp;pid=c52e251e3&amp;color=36,64,97&amp;vpa=9&amp;vtp=1"/>
          <p:cNvSpPr/>
          <p:nvPr/>
        </p:nvSpPr>
        <p:spPr>
          <a:xfrm>
            <a:off x="4490403" y="247785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45_2#b33e3bc2d.choices?vaa=1&amp;vcp=1&amp;vop=1&amp;pid=c52e251e3&amp;color=36,64,97&amp;vtp=1&amp;bbb=1"/>
              <p:cNvSpPr/>
              <p:nvPr/>
            </p:nvSpPr>
            <p:spPr>
              <a:xfrm>
                <a:off x="539496" y="2821006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87015" algn="l"/>
                    <a:tab pos="5561330" algn="l"/>
                    <a:tab pos="8335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45_2#b33e3bc2d.choices?vaa=1&amp;vcp=1&amp;vop=1&amp;pid=c52e251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1006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46_1#b33e3bc2d?vaa=1&amp;vcp=1&amp;vop=1&amp;pid=c52e251e3&amp;color=36,64,97&amp;vtp=1&amp;bbb=1&amp;hb=1"/>
              <p:cNvSpPr/>
              <p:nvPr/>
            </p:nvSpPr>
            <p:spPr>
              <a:xfrm>
                <a:off x="539496" y="3347231"/>
                <a:ext cx="11109960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有极小值，极小值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46_1#b33e3bc2d?vaa=1&amp;vcp=1&amp;vop=1&amp;pid=c52e251e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7231"/>
                <a:ext cx="11109960" cy="1320800"/>
              </a:xfrm>
              <a:prstGeom prst="rect">
                <a:avLst/>
              </a:prstGeom>
              <a:blipFill>
                <a:blip r:embed="rId5"/>
                <a:stretch>
                  <a:fillRect l="-1317" b="-6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49_1#29631138b?vaa=1&amp;vcp=1&amp;vop=1&amp;pid=c52e251e3&amp;color=36,64,97&amp;vtp=1&amp;bt=1&amp;bbb=1"/>
              <p:cNvSpPr/>
              <p:nvPr/>
            </p:nvSpPr>
            <p:spPr>
              <a:xfrm>
                <a:off x="539496" y="170988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49_1#29631138b?vaa=1&amp;vcp=1&amp;vop=1&amp;pid=c52e251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988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51_1#29631138b.bracket?vaa=1&amp;vcp=1&amp;vop=1&amp;pid=c52e251e3&amp;color=36,64,97&amp;vpa=10&amp;vtp=1&amp;bbb=1"/>
          <p:cNvSpPr/>
          <p:nvPr/>
        </p:nvSpPr>
        <p:spPr>
          <a:xfrm>
            <a:off x="6666040" y="1789384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49_2#29631138b.choices?vaa=1&amp;vcp=1&amp;vop=1&amp;pid=c52e251e3&amp;color=36,64,97&amp;vtp=1&amp;bbb=1"/>
              <p:cNvSpPr/>
              <p:nvPr/>
            </p:nvSpPr>
            <p:spPr>
              <a:xfrm>
                <a:off x="539496" y="208199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是增函数，无极值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是减函数，无极值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是极大值，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是极小值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8_BD.49_2#29631138b.choices?vaa=1&amp;vcp=1&amp;vop=1&amp;pid=c52e251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1993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50_1#29631138b?vaa=1&amp;vcp=1&amp;vop=1&amp;pid=c52e251e3&amp;color=36,64,97&amp;vtp=1&amp;bbb=1&amp;hb=1"/>
              <p:cNvSpPr/>
              <p:nvPr/>
            </p:nvSpPr>
            <p:spPr>
              <a:xfrm>
                <a:off x="539496" y="369489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时，函数取得极大值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时，函数取得极小值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.故A，B错误，C，D正确.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50_1#29631138b?vaa=1&amp;vcp=1&amp;vop=1&amp;pid=c52e251e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4893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170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53_1#78798e8cc?vcp=1&amp;vop=1&amp;pid=c52e251e3&amp;color=36,64,97&amp;vtp=1&amp;bt=1&amp;bbb=1"/>
              <p:cNvSpPr/>
              <p:nvPr/>
            </p:nvSpPr>
            <p:spPr>
              <a:xfrm>
                <a:off x="539496" y="1968105"/>
                <a:ext cx="11109960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.求: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53_1#78798e8cc?vcp=1&amp;vop=1&amp;pid=c52e251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8105"/>
                <a:ext cx="11109960" cy="459359"/>
              </a:xfrm>
              <a:prstGeom prst="rect">
                <a:avLst/>
              </a:prstGeom>
              <a:blipFill>
                <a:blip r:embed="rId3"/>
                <a:stretch>
                  <a:fillRect l="-1317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BD.54_1#d72020942?vcp=1&amp;vop=1&amp;pid=78798e8cc&amp;color=36,64,97&amp;vtp=1&amp;bbb=1"/>
              <p:cNvSpPr/>
              <p:nvPr/>
            </p:nvSpPr>
            <p:spPr>
              <a:xfrm>
                <a:off x="539496" y="242968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BD.54_1#d72020942?vcp=1&amp;vop=1&amp;pid=78798e8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968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9_AN.55_1#d72020942?vcp=1&amp;vop=1&amp;pid=78798e8cc&amp;color=36,64,97&amp;vtp=1&amp;bbb=1"/>
              <p:cNvSpPr/>
              <p:nvPr/>
            </p:nvSpPr>
            <p:spPr>
              <a:xfrm>
                <a:off x="539496" y="2794177"/>
                <a:ext cx="11109960" cy="2154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−(−1)=2(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9_AN.55_1#d72020942?vcp=1&amp;vop=1&amp;pid=78798e8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4177"/>
                <a:ext cx="11109960" cy="2154555"/>
              </a:xfrm>
              <a:prstGeom prst="rect">
                <a:avLst/>
              </a:prstGeom>
              <a:blipFill>
                <a:blip r:embed="rId5"/>
                <a:stretch>
                  <a:fillRect l="-1317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56_1#234f519b0?vcp=1&amp;vop=1&amp;pid=78798e8cc&amp;color=36,64,97&amp;mp=1&amp;vtp=1&amp;bt=1&amp;bbb=1"/>
              <p:cNvSpPr/>
              <p:nvPr/>
            </p:nvSpPr>
            <p:spPr>
              <a:xfrm>
                <a:off x="539496" y="242651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56_1#234f519b0?vcp=1&amp;vop=1&amp;pid=78798e8cc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651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57_1#234f519b0?vcp=1&amp;vop=1&amp;pid=78798e8cc&amp;color=36,64,97&amp;vtp=1&amp;bbb=1"/>
              <p:cNvSpPr/>
              <p:nvPr/>
            </p:nvSpPr>
            <p:spPr>
              <a:xfrm>
                <a:off x="539496" y="2800146"/>
                <a:ext cx="11109960" cy="170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∈(−∞,−1)∪(2,+∞)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57_1#234f519b0?vcp=1&amp;vop=1&amp;pid=78798e8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0146"/>
                <a:ext cx="11109960" cy="1701800"/>
              </a:xfrm>
              <a:prstGeom prst="rect">
                <a:avLst/>
              </a:prstGeom>
              <a:blipFill>
                <a:blip r:embed="rId4"/>
                <a:stretch>
                  <a:fillRect l="-1317" r="-1811" b="-4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003dc873b?vcp=1&amp;pid=b24fbd570&amp;color=101,101,255&amp;vtp=1&amp;bt=1&amp;bbb=1"/>
          <p:cNvSpPr/>
          <p:nvPr/>
        </p:nvSpPr>
        <p:spPr>
          <a:xfrm>
            <a:off x="539496" y="828000"/>
            <a:ext cx="11109960" cy="402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求含参数的函数的极值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58_1#c0541b815?vcp=1&amp;vop=1&amp;pid=003dc873b&amp;color=36,64,97&amp;vtp=1&amp;bbb=1"/>
              <p:cNvSpPr/>
              <p:nvPr/>
            </p:nvSpPr>
            <p:spPr>
              <a:xfrm>
                <a:off x="539496" y="1239417"/>
                <a:ext cx="11109960" cy="478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的单调区间与极值.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58_1#c0541b815?vcp=1&amp;vop=1&amp;pid=003dc873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9417"/>
                <a:ext cx="11109960" cy="478346"/>
              </a:xfrm>
              <a:prstGeom prst="rect">
                <a:avLst/>
              </a:prstGeom>
              <a:blipFill>
                <a:blip r:embed="rId3"/>
                <a:stretch>
                  <a:fillRect l="-1317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EX.59_1#c0541b815?vcp=1&amp;vop=1&amp;pid=003dc873b&amp;color=36,64,97&amp;vtp=1&amp;bbb=1&amp;hb=1"/>
              <p:cNvSpPr/>
              <p:nvPr/>
            </p:nvSpPr>
            <p:spPr>
              <a:xfrm>
                <a:off x="539496" y="1727351"/>
                <a:ext cx="11109960" cy="693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先求函数的导数，然后结合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的取值分别求出函数的单调区间和极值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，讨论参数应从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的两根的大小关系入手.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EX.59_1#c0541b815?vcp=1&amp;vop=1&amp;pid=003dc873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7351"/>
                <a:ext cx="11109960" cy="693865"/>
              </a:xfrm>
              <a:prstGeom prst="rect">
                <a:avLst/>
              </a:prstGeom>
              <a:blipFill>
                <a:blip r:embed="rId4"/>
                <a:stretch>
                  <a:fillRect l="-988" t="-3509" b="-201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60_1#c0541b815?vcp=1&amp;vop=1&amp;pid=003dc873b&amp;color=36,64,97&amp;vtp=1&amp;bbb=1"/>
              <p:cNvSpPr/>
              <p:nvPr/>
            </p:nvSpPr>
            <p:spPr>
              <a:xfrm>
                <a:off x="539496" y="2422295"/>
                <a:ext cx="11109960" cy="21670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=0，解得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两种情况讨论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60_1#c0541b815?vcp=1&amp;vop=1&amp;pid=003dc873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2295"/>
                <a:ext cx="11109960" cy="2167065"/>
              </a:xfrm>
              <a:prstGeom prst="rect">
                <a:avLst/>
              </a:prstGeom>
              <a:blipFill>
                <a:blip r:embed="rId5"/>
                <a:stretch>
                  <a:fillRect l="-1317" t="-1124" b="-6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QO_8_AN.60_2#c0541b815?colgroup=6,8,6,8,6,8&amp;vcp=1&amp;vop=1&amp;pid=003dc873b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321312"/>
                  </p:ext>
                </p:extLst>
              </p:nvPr>
            </p:nvGraphicFramePr>
            <p:xfrm>
              <a:off x="539496" y="4717440"/>
              <a:ext cx="11064240" cy="1173989"/>
            </p:xfrm>
            <a:graphic>
              <a:graphicData uri="http://schemas.openxmlformats.org/drawingml/2006/table">
                <a:tbl>
                  <a:tblPr/>
                  <a:tblGrid>
                    <a:gridCol w="1636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16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QO_8_AN.60_2#c0541b815?colgroup=6,8,6,8,6,8&amp;vcp=1&amp;vop=1&amp;pid=003dc873b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321312"/>
                  </p:ext>
                </p:extLst>
              </p:nvPr>
            </p:nvGraphicFramePr>
            <p:xfrm>
              <a:off x="539496" y="4717440"/>
              <a:ext cx="11064240" cy="1173989"/>
            </p:xfrm>
            <a:graphic>
              <a:graphicData uri="http://schemas.openxmlformats.org/drawingml/2006/table">
                <a:tbl>
                  <a:tblPr/>
                  <a:tblGrid>
                    <a:gridCol w="1636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16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72" r="-575836" b="-2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8035" r="-347688" b="-2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42520" r="-373622" b="-2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0720" r="-173487" b="-2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81028" r="-137945" b="-2349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23631" r="-576" b="-2349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72" t="-95455" r="-575836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8035" t="-95455" r="-347688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23631" t="-95455" r="-576" b="-1242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72" t="-198462" r="-575836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8035" t="-198462" r="-347688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0720" t="-198462" r="-173487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23631" t="-198462" r="-576" b="-2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60_3#c0541b815?vcp=1&amp;vop=1&amp;pid=003dc873b&amp;color=36,64,97&amp;mp=1&amp;vtp=1&amp;bt=1&amp;bbb=1&amp;hb=1"/>
              <p:cNvSpPr/>
              <p:nvPr/>
            </p:nvSpPr>
            <p:spPr>
              <a:xfrm>
                <a:off x="539496" y="828000"/>
                <a:ext cx="11109960" cy="1516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−2)=(4−3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的变化情况如表所示.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AN.60_3#c0541b815?vcp=1&amp;vop=1&amp;pid=003dc873b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516190"/>
              </a:xfrm>
              <a:prstGeom prst="rect">
                <a:avLst/>
              </a:prstGeom>
              <a:blipFill>
                <a:blip r:embed="rId3"/>
                <a:stretch>
                  <a:fillRect l="-1317" t="-402" r="-110" b="-88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O_8_AN.60_4#c0541b815?colgroup=6,8,6,8,6,8&amp;vcp=1&amp;vop=1&amp;pid=003dc873b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156118"/>
                  </p:ext>
                </p:extLst>
              </p:nvPr>
            </p:nvGraphicFramePr>
            <p:xfrm>
              <a:off x="539496" y="2471316"/>
              <a:ext cx="11064240" cy="1216724"/>
            </p:xfrm>
            <a:graphic>
              <a:graphicData uri="http://schemas.openxmlformats.org/drawingml/2006/table">
                <a:tbl>
                  <a:tblPr/>
                  <a:tblGrid>
                    <a:gridCol w="1636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57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−2,−2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(−2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04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059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O_8_AN.60_4#c0541b815?colgroup=6,8,6,8,6,8&amp;vcp=1&amp;vop=1&amp;pid=003dc873b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156118"/>
                  </p:ext>
                </p:extLst>
              </p:nvPr>
            </p:nvGraphicFramePr>
            <p:xfrm>
              <a:off x="539496" y="2471316"/>
              <a:ext cx="11064240" cy="1216724"/>
            </p:xfrm>
            <a:graphic>
              <a:graphicData uri="http://schemas.openxmlformats.org/drawingml/2006/table">
                <a:tbl>
                  <a:tblPr/>
                  <a:tblGrid>
                    <a:gridCol w="1636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573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2" t="-1538" r="-575836" b="-23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8035" t="-1538" r="-347688" b="-23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2520" t="-1538" r="-373622" b="-23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0720" t="-1538" r="-173487" b="-23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1028" t="-1538" r="-137945" b="-23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3631" t="-1538" r="-576" b="-23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04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2" t="-97059" r="-575836" b="-1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8035" t="-97059" r="-347688" b="-1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3631" t="-97059" r="-576" b="-1220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059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2" t="-200000" r="-575836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8035" t="-200000" r="-347688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0720" t="-200000" r="-173487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3631" t="-200000" r="-576" b="-238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60_5#c0541b815?vcp=1&amp;vop=1&amp;pid=003dc873b&amp;color=36,64,97&amp;mp=1&amp;vtp=1&amp;bbb=1&amp;hb=1"/>
              <p:cNvSpPr/>
              <p:nvPr/>
            </p:nvSpPr>
            <p:spPr>
              <a:xfrm>
                <a:off x="539496" y="3817516"/>
                <a:ext cx="11109960" cy="1909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−2)=(4−3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，极大值为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,单调递减区间是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(4−3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AN.60_5#c0541b815?vcp=1&amp;vop=1&amp;pid=003dc873b&amp;color=36,64,97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17516"/>
                <a:ext cx="11109960" cy="1909509"/>
              </a:xfrm>
              <a:prstGeom prst="rect">
                <a:avLst/>
              </a:prstGeom>
              <a:blipFill>
                <a:blip r:embed="rId5"/>
                <a:stretch>
                  <a:fillRect l="-1317" t="-319" r="-1043" b="-76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EX.61_1#c0541b815?vcp=1&amp;vop=1&amp;pid=003dc873b&amp;color=36,64,97&amp;vtp=1&amp;bt=1&amp;bbb=1&amp;hb=1"/>
              <p:cNvSpPr/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求含有参数的函数极值时，有时需要用分类讨论的思想解决问题.讨论的依据有两种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：一是看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参数是否对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的零点有影响，若有影响，则需要分类讨论；二是看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在其零点附近的符号是否与参数有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，若有关，则需要分类讨论.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EX.61_1#c0541b815?vcp=1&amp;vop=1&amp;pid=003dc873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71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f01c107c.fixed?vcp=1&amp;pid=e233293e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f01c107c.fixed?vcp=1&amp;pid=e233293e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cf01c107c.fixed?vcp=1&amp;pid=e233293e8&amp;color=61,88,159&amp;vtp=1&amp;bbb=1"/>
          <p:cNvSpPr/>
          <p:nvPr/>
        </p:nvSpPr>
        <p:spPr>
          <a:xfrm>
            <a:off x="4315968" y="2587752"/>
            <a:ext cx="7870825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利用导数研究函数的性质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62_1#c8f151940?vcp=1&amp;vop=1&amp;pid=003dc873b&amp;color=36,64,97&amp;vtp=1&amp;bt=1&amp;bbb=1"/>
              <p:cNvSpPr/>
              <p:nvPr/>
            </p:nvSpPr>
            <p:spPr>
              <a:xfrm>
                <a:off x="539496" y="149957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，讨论其单调区间与极值.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62_1#c8f151940?vcp=1&amp;vop=1&amp;pid=003dc873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957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63_1#c8f151940?vcp=1&amp;vop=1&amp;pid=003dc873b&amp;color=36,64,97&amp;vtp=1&amp;bbb=1&amp;hb=1"/>
              <p:cNvSpPr/>
              <p:nvPr/>
            </p:nvSpPr>
            <p:spPr>
              <a:xfrm>
                <a:off x="539496" y="1860505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有极大值，且极大值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,无极小值.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有极值，且极大值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ii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不恒为0,可得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极值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63_1#c8f151940?vcp=1&amp;vop=1&amp;pid=003dc873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0505"/>
                <a:ext cx="11109960" cy="3706940"/>
              </a:xfrm>
              <a:prstGeom prst="rect">
                <a:avLst/>
              </a:prstGeom>
              <a:blipFill>
                <a:blip r:embed="rId4"/>
                <a:stretch>
                  <a:fillRect l="-1317" r="-60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63_2#c8f151940?vcp=1&amp;vop=1&amp;pid=003dc873b&amp;color=36,64,97&amp;mp=1&amp;vtp=1&amp;bt=1&amp;bbb=1&amp;hb=1"/>
              <p:cNvSpPr/>
              <p:nvPr/>
            </p:nvSpPr>
            <p:spPr>
              <a:xfrm>
                <a:off x="539496" y="2112663"/>
                <a:ext cx="11109960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iii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，且极大值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,无极小值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,极小值为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,无极值;当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,极小值为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O_8_AN.63_2#c8f151940?vcp=1&amp;vop=1&amp;pid=003dc873b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2663"/>
                <a:ext cx="11109960" cy="2868359"/>
              </a:xfrm>
              <a:prstGeom prst="rect">
                <a:avLst/>
              </a:prstGeom>
              <a:blipFill>
                <a:blip r:embed="rId3"/>
                <a:stretch>
                  <a:fillRect l="-1317" r="-933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64_1#fc8f64be5?vcp=1&amp;vop=1&amp;pid=003dc873b&amp;color=36,64,97&amp;vtp=1&amp;bt=1&amp;bbb=1"/>
              <p:cNvSpPr/>
              <p:nvPr/>
            </p:nvSpPr>
            <p:spPr>
              <a:xfrm>
                <a:off x="539496" y="19003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64_1#fc8f64be5?vcp=1&amp;vop=1&amp;pid=003dc873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003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65_1#fc8f64be5?vcp=1&amp;vop=1&amp;pid=003dc873b&amp;color=36,64,97&amp;vtp=1&amp;bbb=1&amp;hb=1"/>
              <p:cNvSpPr/>
              <p:nvPr/>
            </p:nvSpPr>
            <p:spPr>
              <a:xfrm>
                <a:off x="539496" y="2270397"/>
                <a:ext cx="11109960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上单调递增，无极值.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取得极小值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，无极大值.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无极值；当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，无极大值.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65_1#fc8f64be5?vcp=1&amp;vop=1&amp;pid=003dc873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0397"/>
                <a:ext cx="11109960" cy="2868359"/>
              </a:xfrm>
              <a:prstGeom prst="rect">
                <a:avLst/>
              </a:prstGeom>
              <a:blipFill>
                <a:blip r:embed="rId4"/>
                <a:stretch>
                  <a:fillRect l="-131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b671d2e75?vcp=1&amp;pid=b24fbd570&amp;color=101,101,255&amp;vtp=1&amp;bt=1&amp;bbb=1"/>
          <p:cNvSpPr/>
          <p:nvPr/>
        </p:nvSpPr>
        <p:spPr>
          <a:xfrm>
            <a:off x="539496" y="82800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根据函数的极值求参数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66_1#15ae5d60b?vcp=1&amp;vop=1&amp;pid=b671d2e75&amp;color=36,64,97&amp;vtp=1&amp;bbb=1"/>
              <p:cNvSpPr/>
              <p:nvPr/>
            </p:nvSpPr>
            <p:spPr>
              <a:xfrm>
                <a:off x="539496" y="132419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处有极值0，求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66_1#15ae5d60b?vcp=1&amp;vop=1&amp;pid=b671d2e7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EX.67_1#15ae5d60b?vcp=1&amp;vop=1&amp;pid=b671d2e75&amp;color=36,64,97&amp;vtp=1&amp;bbb=1&amp;hb=1"/>
              <p:cNvSpPr/>
              <p:nvPr/>
            </p:nvSpPr>
            <p:spPr>
              <a:xfrm>
                <a:off x="539496" y="168817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处有极值0有两方面的含义：一方面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为极值点，另一方面极值为0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，由此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EX.67_1#15ae5d60b?vcp=1&amp;vop=1&amp;pid=b671d2e7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878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68_1#15ae5d60b?vcp=1&amp;vop=1&amp;pid=b671d2e75&amp;color=36,64,97&amp;vtp=1&amp;bbb=1&amp;hb=1"/>
              <p:cNvSpPr/>
              <p:nvPr/>
            </p:nvSpPr>
            <p:spPr>
              <a:xfrm>
                <a:off x="539496" y="2469856"/>
                <a:ext cx="11109960" cy="3694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3−6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−1+3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=9.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+3=3(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，无极值，不符合题意，故舍去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（提示：需检验此参数的取值是否满足题意）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+9=3(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∈(−∞,−3)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∈(−3,−1)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处取得极小值,符合题意.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=9.∴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68_1#15ae5d60b?vcp=1&amp;vop=1&amp;pid=b671d2e7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9856"/>
                <a:ext cx="11109960" cy="3694240"/>
              </a:xfrm>
              <a:prstGeom prst="rect">
                <a:avLst/>
              </a:prstGeom>
              <a:blipFill>
                <a:blip r:embed="rId5"/>
                <a:stretch>
                  <a:fillRect l="-1317" r="-1043" b="-3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EX.69_1#15ae5d60b?vcp=1&amp;vop=1&amp;pid=b671d2e75&amp;color=36,64,97&amp;vtp=1&amp;bt=1&amp;bbb=1&amp;hb=1"/>
          <p:cNvSpPr/>
          <p:nvPr/>
        </p:nvSpPr>
        <p:spPr>
          <a:xfrm>
            <a:off x="539496" y="2941782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已知函数极值情况，逆向应用确定函数的解析式，进而研究函数性质时，应注意两点：（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常根据极值点处导数为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0和极值两个条件列方程组求解；（2）因为导数值等于0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不是此点为极值点的充要条件，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所以求解后必须验证解的合理性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70_1#38b93496f?vaa=1&amp;vcp=1&amp;vop=1&amp;pid=b671d2e75&amp;color=36,64,97&amp;vtp=1&amp;bt=1&amp;bbb=1"/>
              <p:cNvSpPr/>
              <p:nvPr/>
            </p:nvSpPr>
            <p:spPr>
              <a:xfrm>
                <a:off x="539496" y="275636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70_1#38b93496f?vaa=1&amp;vcp=1&amp;vop=1&amp;pid=b671d2e7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36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72_1#38b93496f.bracket?vaa=1&amp;vcp=1&amp;vop=1&amp;pid=b671d2e75&amp;color=36,64,97&amp;vpa=11&amp;vtp=1"/>
          <p:cNvSpPr/>
          <p:nvPr/>
        </p:nvSpPr>
        <p:spPr>
          <a:xfrm>
            <a:off x="6064885" y="283586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70_2#38b93496f.choices?vaa=1&amp;vcp=1&amp;vop=1&amp;pid=b671d2e75&amp;color=36,64,97&amp;vtp=1&amp;bbb=1"/>
              <p:cNvSpPr/>
              <p:nvPr/>
            </p:nvSpPr>
            <p:spPr>
              <a:xfrm>
                <a:off x="539496" y="317044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87040" algn="l"/>
                    <a:tab pos="5758180" algn="l"/>
                    <a:tab pos="85293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70_2#38b93496f.choices?vaa=1&amp;vcp=1&amp;vop=1&amp;pid=b671d2e7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044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71_1#38b93496f?vaa=1&amp;vcp=1&amp;vop=1&amp;pid=b671d2e75&amp;color=36,64,97&amp;vtp=1&amp;bbb=1&amp;hb=1"/>
              <p:cNvSpPr/>
              <p:nvPr/>
            </p:nvSpPr>
            <p:spPr>
              <a:xfrm>
                <a:off x="539496" y="353106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.代入检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验满足题意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71_1#38b93496f?vaa=1&amp;vcp=1&amp;vop=1&amp;pid=b671d2e7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106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27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74_1#3fed67ad3?vaa=1&amp;vcp=1&amp;vop=1&amp;pid=b671d2e75&amp;color=36,64,97&amp;vtp=1&amp;bt=1&amp;bbb=1"/>
              <p:cNvSpPr/>
              <p:nvPr/>
            </p:nvSpPr>
            <p:spPr>
              <a:xfrm>
                <a:off x="539496" y="1813895"/>
                <a:ext cx="11109960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[福建厦门第一中学2025高二月考]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74_1#3fed67ad3?vaa=1&amp;vcp=1&amp;vop=1&amp;pid=b671d2e7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3895"/>
                <a:ext cx="11109960" cy="570548"/>
              </a:xfrm>
              <a:prstGeom prst="rect">
                <a:avLst/>
              </a:prstGeom>
              <a:blipFill>
                <a:blip r:embed="rId3"/>
                <a:stretch>
                  <a:fillRect l="-1317" b="-13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76_1#3fed67ad3.bracket?vaa=1&amp;vcp=1&amp;vop=1&amp;pid=b671d2e75&amp;color=36,64,97&amp;vpa=12&amp;vtp=1"/>
          <p:cNvSpPr/>
          <p:nvPr/>
        </p:nvSpPr>
        <p:spPr>
          <a:xfrm>
            <a:off x="9571673" y="204992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74_2#3fed67ad3.choices?vaa=1&amp;vcp=1&amp;vop=1&amp;pid=b671d2e75&amp;color=36,64,97&amp;vtp=1&amp;bbb=1"/>
              <p:cNvSpPr/>
              <p:nvPr/>
            </p:nvSpPr>
            <p:spPr>
              <a:xfrm>
                <a:off x="539496" y="2391047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93390" algn="l"/>
                    <a:tab pos="5758180" algn="l"/>
                    <a:tab pos="85229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8_BD.74_2#3fed67ad3.choices?vaa=1&amp;vcp=1&amp;vop=1&amp;pid=b671d2e7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1047"/>
                <a:ext cx="11109960" cy="52565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75_1#3fed67ad3?vaa=1&amp;vcp=1&amp;vop=1&amp;pid=b671d2e75&amp;color=36,64,97&amp;vtp=1&amp;bbb=1"/>
              <p:cNvSpPr/>
              <p:nvPr/>
            </p:nvSpPr>
            <p:spPr>
              <a:xfrm>
                <a:off x="539496" y="2929336"/>
                <a:ext cx="11109960" cy="2119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75_1#3fed67ad3?vaa=1&amp;vcp=1&amp;vop=1&amp;pid=b671d2e7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9336"/>
                <a:ext cx="11109960" cy="2119440"/>
              </a:xfrm>
              <a:prstGeom prst="rect">
                <a:avLst/>
              </a:prstGeom>
              <a:blipFill>
                <a:blip r:embed="rId5"/>
                <a:stretch>
                  <a:fillRect l="-1317" b="-6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78_1#1f2a78de9?vcp=1&amp;vop=1&amp;pid=b671d2e75&amp;color=36,64,97&amp;vtp=1&amp;bt=1&amp;bbb=1"/>
              <p:cNvSpPr/>
              <p:nvPr/>
            </p:nvSpPr>
            <p:spPr>
              <a:xfrm>
                <a:off x="539496" y="828000"/>
                <a:ext cx="11276013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的极值点，求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78_1#1f2a78de9?vcp=1&amp;vop=1&amp;pid=b671d2e7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276013" cy="536956"/>
              </a:xfrm>
              <a:prstGeom prst="rect">
                <a:avLst/>
              </a:prstGeom>
              <a:blipFill>
                <a:blip r:embed="rId3"/>
                <a:stretch>
                  <a:fillRect l="-1298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79_1#1f2a78de9?vcp=1&amp;vop=1&amp;pid=b671d2e75&amp;color=36,64,97&amp;vtp=1&amp;bbb=1"/>
              <p:cNvSpPr/>
              <p:nvPr/>
            </p:nvSpPr>
            <p:spPr>
              <a:xfrm>
                <a:off x="539496" y="1373847"/>
                <a:ext cx="11109960" cy="4501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时等号成立）.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79_1#1f2a78de9?vcp=1&amp;vop=1&amp;pid=b671d2e7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73847"/>
                <a:ext cx="11109960" cy="4501071"/>
              </a:xfrm>
              <a:prstGeom prst="rect">
                <a:avLst/>
              </a:prstGeom>
              <a:blipFill>
                <a:blip r:embed="rId4"/>
                <a:stretch>
                  <a:fillRect l="-1317" b="-17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6d0616039?vcp=1&amp;pid=b24fbd57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根据函数极值点的分布求参数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80_1#d5493f7b1?vcp=1&amp;vop=1&amp;pid=6d0616039&amp;color=36,64,97&amp;vtp=1&amp;bbb=1&amp;hb=1"/>
              <p:cNvSpPr/>
              <p:nvPr/>
            </p:nvSpPr>
            <p:spPr>
              <a:xfrm>
                <a:off x="539496" y="127288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内有且只有一个极值点，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BD.80_1#d5493f7b1?vcp=1&amp;vop=1&amp;pid=6d06160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938340"/>
              </a:xfrm>
              <a:prstGeom prst="rect">
                <a:avLst/>
              </a:prstGeom>
              <a:blipFill>
                <a:blip r:embed="rId3"/>
                <a:stretch>
                  <a:fillRect l="-1317" r="-1976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81_1#d5493f7b1?vcp=1&amp;vop=1&amp;pid=6d0616039&amp;color=36,64,97&amp;vtp=1&amp;bbb=1"/>
              <p:cNvSpPr/>
              <p:nvPr/>
            </p:nvSpPr>
            <p:spPr>
              <a:xfrm>
                <a:off x="539496" y="2212999"/>
                <a:ext cx="11109960" cy="377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内有且只有一个极值点,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内有且只有一个变号零点.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上有唯一零点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81_1#d5493f7b1?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2999"/>
                <a:ext cx="11109960" cy="3770630"/>
              </a:xfrm>
              <a:prstGeom prst="rect">
                <a:avLst/>
              </a:prstGeom>
              <a:blipFill>
                <a:blip r:embed="rId4"/>
                <a:stretch>
                  <a:fillRect l="-1317" b="-37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81_2#d5493f7b1?vcp=1&amp;vop=1&amp;pid=6d0616039&amp;color=36,64,97&amp;mp=1&amp;vtp=1&amp;bt=1&amp;bbb=1"/>
              <p:cNvSpPr/>
              <p:nvPr/>
            </p:nvSpPr>
            <p:spPr>
              <a:xfrm>
                <a:off x="539496" y="1231061"/>
                <a:ext cx="11109960" cy="4541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内存在变号零点,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(2)&gt;0,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上有唯一零点，记为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附近两侧异号，即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附近两侧异号，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内的唯一极值点.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内有且只有一个极值点.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81_2#d5493f7b1?vcp=1&amp;vop=1&amp;pid=6d0616039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1061"/>
                <a:ext cx="11109960" cy="4541838"/>
              </a:xfrm>
              <a:prstGeom prst="rect">
                <a:avLst/>
              </a:prstGeom>
              <a:blipFill>
                <a:blip r:embed="rId3"/>
                <a:stretch>
                  <a:fillRect l="-1317" b="-1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d359ce3f.fixed?vcp=1&amp;pid=cf01c107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7d359ce3f.fixed?vcp=1&amp;pid=cf01c107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6.2.2</a:t>
            </a:r>
            <a:endParaRPr lang="en-US" altLang="zh-CN" sz="5400" dirty="0"/>
          </a:p>
        </p:txBody>
      </p:sp>
      <p:sp>
        <p:nvSpPr>
          <p:cNvPr id="4" name="C_3_BD#7d359ce3f.fixed?vcp=1&amp;pid=cf01c107c&amp;color=61,88,159&amp;vtp=1&amp;bbb=1"/>
          <p:cNvSpPr/>
          <p:nvPr/>
        </p:nvSpPr>
        <p:spPr>
          <a:xfrm>
            <a:off x="4315968" y="2587752"/>
            <a:ext cx="7870825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导数与函数的极值、最值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EX.82_1#d5493f7b1?vcp=1&amp;vop=1&amp;pid=6d0616039&amp;color=36,64,97&amp;vtp=1&amp;bt=1&amp;bbb=1&amp;hb=1"/>
          <p:cNvSpPr/>
          <p:nvPr/>
        </p:nvSpPr>
        <p:spPr>
          <a:xfrm>
            <a:off x="539496" y="314752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已知一个函数可以用单调性研究它的极值，但有时也会遇到已知函数的极值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，反过来确定函数的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系数问题</a:t>
            </a:r>
            <a:r>
              <a:rPr lang="en-US" altLang="zh-CN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，这类问题为逆向思维问题，但仍可根据求函数极值的步骤来求，但要注意极值点与导数之间的关系.</a:t>
            </a:r>
            <a:endParaRPr lang="en-US" altLang="zh-CN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83_1#d258f692a?vaa=1&amp;vcp=1&amp;vop=1&amp;pid=6d0616039&amp;color=36,64,97&amp;vtp=1&amp;bt=1&amp;bbb=1&amp;hb=1"/>
              <p:cNvSpPr/>
              <p:nvPr/>
            </p:nvSpPr>
            <p:spPr>
              <a:xfrm>
                <a:off x="539496" y="1720550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内有极大值，在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内有极小值，则实数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83_1#d258f692a?vaa=1&amp;vcp=1&amp;vop=1&amp;pid=6d061603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0550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85_1#d258f692a.bracket?vaa=1&amp;vcp=1&amp;vop=1&amp;pid=6d0616039&amp;color=36,64,97&amp;vpa=13&amp;vtp=1"/>
          <p:cNvSpPr/>
          <p:nvPr/>
        </p:nvSpPr>
        <p:spPr>
          <a:xfrm>
            <a:off x="701421" y="238139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83_2#d258f692a.choices?vaa=1&amp;vcp=1&amp;vop=1&amp;pid=6d0616039&amp;color=36,64,97&amp;vtp=1&amp;bbb=1"/>
              <p:cNvSpPr/>
              <p:nvPr/>
            </p:nvSpPr>
            <p:spPr>
              <a:xfrm>
                <a:off x="539496" y="2657747"/>
                <a:ext cx="11109960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83865" algn="l"/>
                    <a:tab pos="5662930" algn="l"/>
                    <a:tab pos="83419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83_2#d258f692a.choices?vaa=1&amp;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7747"/>
                <a:ext cx="11109960" cy="525717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84_1#d258f692a?vaa=1&amp;vcp=1&amp;vop=1&amp;pid=6d0616039&amp;color=36,64,97&amp;vtp=1&amp;bbb=1"/>
              <p:cNvSpPr/>
              <p:nvPr/>
            </p:nvSpPr>
            <p:spPr>
              <a:xfrm>
                <a:off x="539496" y="3195783"/>
                <a:ext cx="11109960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内有极大值，在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内有极小值，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(0)=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(2)=4−3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84_1#d258f692a?vaa=1&amp;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5783"/>
                <a:ext cx="11109960" cy="2120900"/>
              </a:xfrm>
              <a:prstGeom prst="rect">
                <a:avLst/>
              </a:prstGeom>
              <a:blipFill>
                <a:blip r:embed="rId5"/>
                <a:stretch>
                  <a:fillRect l="-1317" b="-5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87_1#1f4ea3871?vaa=1&amp;vcp=1&amp;vop=1&amp;pid=6d0616039&amp;color=36,64,97&amp;vtp=1&amp;bt=1&amp;bbb=1&amp;hb=1"/>
              <p:cNvSpPr/>
              <p:nvPr/>
            </p:nvSpPr>
            <p:spPr>
              <a:xfrm>
                <a:off x="539496" y="1099584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[重庆九龙坡区2025高二检测]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内存在2个极值点，则实数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8_BD.87_1#1f4ea3871?vaa=1&amp;vcp=1&amp;vop=1&amp;pid=6d061603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99584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r="-823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87_2#1f4ea3871.choices?vaa=1&amp;vcp=1&amp;vop=1&amp;pid=6d0616039&amp;color=36,64,97&amp;vtp=1&amp;bbb=1"/>
              <p:cNvSpPr/>
              <p:nvPr/>
            </p:nvSpPr>
            <p:spPr>
              <a:xfrm>
                <a:off x="539496" y="2045923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28290" algn="l"/>
                    <a:tab pos="5707380" algn="l"/>
                    <a:tab pos="85102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87_2#1f4ea3871.choices?vaa=1&amp;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5923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88_1#1f4ea3871?vaa=1&amp;vcp=1&amp;vop=1&amp;pid=6d0616039&amp;color=36,64,97&amp;vtp=1&amp;bbb=1"/>
              <p:cNvSpPr/>
              <p:nvPr/>
            </p:nvSpPr>
            <p:spPr>
              <a:xfrm>
                <a:off x="539496" y="2582562"/>
                <a:ext cx="11109960" cy="3332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内存在2个极值点，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内有两个解.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内有两个解.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8_AS.88_1#1f4ea3871?vaa=1&amp;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2562"/>
                <a:ext cx="11109960" cy="3332671"/>
              </a:xfrm>
              <a:prstGeom prst="rect">
                <a:avLst/>
              </a:prstGeom>
              <a:blipFill>
                <a:blip r:embed="rId5"/>
                <a:stretch>
                  <a:fillRect l="-1317" b="-2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8_AS.90_1#1f4ea3871?htil=1&amp;vaa=1&amp;vcp=1&amp;vop=1&amp;pid=6d0616039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8593" y="2450451"/>
            <a:ext cx="2218699" cy="168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8_AS.90_2#1f4ea3871?htil=1&amp;vaa=1&amp;vcp=1&amp;vop=1&amp;pid=6d0616039&amp;color=36,64,97&amp;vtp=1&amp;bt=1&amp;bbb=1&amp;hs=1"/>
              <p:cNvSpPr/>
              <p:nvPr/>
            </p:nvSpPr>
            <p:spPr>
              <a:xfrm>
                <a:off x="539496" y="2463151"/>
                <a:ext cx="8650224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8_AS.90_2#1f4ea3871?htil=1&amp;vaa=1&amp;vcp=1&amp;vop=1&amp;pid=6d0616039&amp;color=36,64,97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3151"/>
                <a:ext cx="8650224" cy="363665"/>
              </a:xfrm>
              <a:prstGeom prst="rect">
                <a:avLst/>
              </a:prstGeom>
              <a:blipFill>
                <a:blip r:embed="rId4"/>
                <a:stretch>
                  <a:fillRect l="-1691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AS.90_3#1f4ea3871?htil=1&amp;vaa=1&amp;vcp=1&amp;vop=1&amp;pid=6d0616039&amp;color=36,64,97&amp;vtp=1&amp;bbb=1&amp;hs=1"/>
              <p:cNvSpPr/>
              <p:nvPr/>
            </p:nvSpPr>
            <p:spPr>
              <a:xfrm>
                <a:off x="539496" y="2836785"/>
                <a:ext cx="8650224" cy="1319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由图知，当且仅当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的图象有两个交点，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内有两个解，故实数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AS.90_3#1f4ea3871?htil=1&amp;vaa=1&amp;vcp=1&amp;vop=1&amp;pid=6d0616039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6785"/>
                <a:ext cx="8650224" cy="1319340"/>
              </a:xfrm>
              <a:prstGeom prst="rect">
                <a:avLst/>
              </a:prstGeom>
              <a:blipFill>
                <a:blip r:embed="rId5"/>
                <a:stretch>
                  <a:fillRect l="-1691" r="-3312" b="-10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8_AN.91_1#1f4ea3871?vaa=1&amp;vcp=1&amp;vop=1&amp;pid=6d0616039&amp;color=36,64,97&amp;vtp=1&amp;bbb=1&amp;hs=1"/>
          <p:cNvSpPr/>
          <p:nvPr/>
        </p:nvSpPr>
        <p:spPr>
          <a:xfrm>
            <a:off x="539496" y="4186033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92_1#60b7e16d6?vaa=1&amp;vcp=1&amp;vop=1&amp;pid=6d0616039&amp;color=36,64,97&amp;vtp=1&amp;bt=1&amp;bbb=1"/>
              <p:cNvSpPr/>
              <p:nvPr/>
            </p:nvSpPr>
            <p:spPr>
              <a:xfrm>
                <a:off x="539496" y="123261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没有极值点，则实数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8_BD.92_1#60b7e16d6?vaa=1&amp;vcp=1&amp;vop=1&amp;pid=6d06160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261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92_2#60b7e16d6.choices?vaa=1&amp;vcp=1&amp;vop=1&amp;pid=6d0616039&amp;color=36,64,97&amp;vtp=1&amp;bbb=1"/>
              <p:cNvSpPr/>
              <p:nvPr/>
            </p:nvSpPr>
            <p:spPr>
              <a:xfrm>
                <a:off x="539496" y="160472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82265" algn="l"/>
                    <a:tab pos="5459730" algn="l"/>
                    <a:tab pos="84689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92_2#60b7e16d6.choices?vaa=1&amp;vcp=1&amp;vop=1&amp;pid=6d06160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4727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8_AS.93_1#60b7e16d6?htil=2&amp;vaa=1&amp;vcp=1&amp;vop=1&amp;pid=6d0616039&amp;color=36,64,97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6456" y="2206008"/>
            <a:ext cx="2642616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8_AS.93_2#60b7e16d6?htil=2&amp;vaa=1&amp;vcp=1&amp;vop=1&amp;pid=6d0616039&amp;color=36,64,97&amp;vtp=1&amp;bbb=1&amp;hb=1&amp;hs=1"/>
              <p:cNvSpPr/>
              <p:nvPr/>
            </p:nvSpPr>
            <p:spPr>
              <a:xfrm>
                <a:off x="539496" y="2142001"/>
                <a:ext cx="833932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没有极值点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无实数解或有唯一解（但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在解的两侧符号相同）.由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整理得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8_AS.93_2#60b7e16d6?htil=2&amp;vaa=1&amp;vcp=1&amp;vop=1&amp;pid=6d061603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2001"/>
                <a:ext cx="8339328" cy="1727200"/>
              </a:xfrm>
              <a:prstGeom prst="rect">
                <a:avLst/>
              </a:prstGeom>
              <a:blipFill>
                <a:blip r:embed="rId6"/>
                <a:stretch>
                  <a:fillRect l="-1754" r="-1316" b="-45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8_AS.93_2#60b7e16d6?htil=2&amp;vaa=1&amp;vcp=1&amp;vop=1&amp;pid=6d0616039&amp;color=36,64,97&amp;vtp=1&amp;bbb=1&amp;hb=1&amp;hs=1">
                <a:extLst>
                  <a:ext uri="{FF2B5EF4-FFF2-40B4-BE49-F238E27FC236}">
                    <a16:creationId xmlns:a16="http://schemas.microsoft.com/office/drawing/2014/main" id="{CE3B2FB4-B3E6-10B4-0514-F0C54E6A82A4}"/>
                  </a:ext>
                </a:extLst>
              </p:cNvPr>
              <p:cNvSpPr/>
              <p:nvPr/>
            </p:nvSpPr>
            <p:spPr>
              <a:xfrm>
                <a:off x="539995" y="3862977"/>
                <a:ext cx="11112011" cy="1751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C_8_AS.93_2#60b7e16d6?htil=2&amp;vaa=1&amp;vcp=1&amp;vop=1&amp;pid=6d0616039&amp;color=36,64,97&amp;vtp=1&amp;bbb=1&amp;hb=1&amp;hs=1">
                <a:extLst>
                  <a:ext uri="{FF2B5EF4-FFF2-40B4-BE49-F238E27FC236}">
                    <a16:creationId xmlns:a16="http://schemas.microsoft.com/office/drawing/2014/main" id="{CE3B2FB4-B3E6-10B4-0514-F0C54E6A82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862977"/>
                <a:ext cx="11112011" cy="1751330"/>
              </a:xfrm>
              <a:prstGeom prst="rect">
                <a:avLst/>
              </a:prstGeom>
              <a:blipFill>
                <a:blip r:embed="rId7"/>
                <a:stretch>
                  <a:fillRect l="-1317" b="-80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AS.95_1#60b7e16d6?vaa=1&amp;vcp=1&amp;vop=1&amp;pid=6d0616039&amp;color=36,64,97&amp;mp=1&amp;vtp=1&amp;bt=1&amp;bbb=1"/>
              <p:cNvSpPr/>
              <p:nvPr/>
            </p:nvSpPr>
            <p:spPr>
              <a:xfrm>
                <a:off x="539496" y="2337676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取得极大值，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合图象可知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8_AS.95_1#60b7e16d6?vaa=1&amp;vcp=1&amp;vop=1&amp;pid=6d0616039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7676"/>
                <a:ext cx="11109960" cy="1676400"/>
              </a:xfrm>
              <a:prstGeom prst="rect">
                <a:avLst/>
              </a:prstGeom>
              <a:blipFill>
                <a:blip r:embed="rId3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96_1#60b7e16d6?vaa=1&amp;vcp=1&amp;vop=1&amp;pid=6d0616039&amp;color=36,64,97&amp;vtp=1&amp;bbb=1"/>
          <p:cNvSpPr/>
          <p:nvPr/>
        </p:nvSpPr>
        <p:spPr>
          <a:xfrm>
            <a:off x="539496" y="402544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97_1#d62efad77?vaa=1&amp;vcp=1&amp;vop=1&amp;pid=6d0616039&amp;color=36,64,97&amp;vtp=1&amp;bt=1&amp;bbb=1"/>
              <p:cNvSpPr/>
              <p:nvPr/>
            </p:nvSpPr>
            <p:spPr>
              <a:xfrm>
                <a:off x="539496" y="2538208"/>
                <a:ext cx="11109960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内有极值,其中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为自然对数的底数,则实数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8_BD.97_1#d62efad77?vaa=1&amp;vcp=1&amp;vop=1&amp;pid=6d06160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8208"/>
                <a:ext cx="11109960" cy="548323"/>
              </a:xfrm>
              <a:prstGeom prst="rect">
                <a:avLst/>
              </a:prstGeom>
              <a:blipFill>
                <a:blip r:embed="rId3"/>
                <a:stretch>
                  <a:fillRect l="-1317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99_1#d62efad77.blank?vaa=1&amp;vcp=1&amp;vop=1&amp;pid=6d0616039&amp;color=36,64,97&amp;vpa=16&amp;vtp=1&amp;bbb=1"/>
              <p:cNvSpPr/>
              <p:nvPr/>
            </p:nvSpPr>
            <p:spPr>
              <a:xfrm>
                <a:off x="10112756" y="2702801"/>
                <a:ext cx="78105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99_1#d62efad77.blank?vaa=1&amp;vcp=1&amp;vop=1&amp;pid=6d0616039&amp;color=36,64,97&amp;vpa=1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2756" y="2702801"/>
                <a:ext cx="781050" cy="260350"/>
              </a:xfrm>
              <a:prstGeom prst="rect">
                <a:avLst/>
              </a:prstGeom>
              <a:blipFill>
                <a:blip r:embed="rId4"/>
                <a:stretch>
                  <a:fillRect l="-7031" t="-4651" r="-7031" b="-39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S.98_1#d62efad77?vaa=1&amp;vcp=1&amp;vop=1&amp;pid=6d0616039&amp;color=36,64,97&amp;vtp=1&amp;bbb=1&amp;hb=1"/>
              <p:cNvSpPr/>
              <p:nvPr/>
            </p:nvSpPr>
            <p:spPr>
              <a:xfrm>
                <a:off x="539496" y="3098089"/>
                <a:ext cx="11109960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内有极值，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内有变号零点,即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内有解,而函数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8_AS.98_1#d62efad77?vaa=1&amp;vcp=1&amp;vop=1&amp;pid=6d06160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8089"/>
                <a:ext cx="11109960" cy="1333500"/>
              </a:xfrm>
              <a:prstGeom prst="rect">
                <a:avLst/>
              </a:prstGeom>
              <a:blipFill>
                <a:blip r:embed="rId5"/>
                <a:stretch>
                  <a:fillRect l="-1317" b="-63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8_BD.101_1#5f1d4eb0b?vaa=1&amp;vcp=1&amp;vop=1&amp;pid=6d0616039&amp;color=36,64,97&amp;vtp=1&amp;bt=1&amp;bbb=1"/>
              <p:cNvSpPr/>
              <p:nvPr/>
            </p:nvSpPr>
            <p:spPr>
              <a:xfrm>
                <a:off x="539496" y="1096060"/>
                <a:ext cx="11109960" cy="495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有极值点，则实数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1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8_BD.101_1#5f1d4eb0b?vaa=1&amp;vcp=1&amp;vop=1&amp;pid=6d06160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96060"/>
                <a:ext cx="11109960" cy="495046"/>
              </a:xfrm>
              <a:prstGeom prst="rect">
                <a:avLst/>
              </a:prstGeom>
              <a:blipFill>
                <a:blip r:embed="rId3"/>
                <a:stretch>
                  <a:fillRect l="-1317" b="-259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103_1#5f1d4eb0b.blank?vaa=1&amp;vcp=1&amp;vop=1&amp;pid=6d0616039&amp;color=36,64,97&amp;vpa=17&amp;vtp=1&amp;bbb=1&amp;rh=28.78504"/>
              <p:cNvSpPr/>
              <p:nvPr/>
            </p:nvSpPr>
            <p:spPr>
              <a:xfrm>
                <a:off x="6622034" y="1198993"/>
                <a:ext cx="1919288" cy="3655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879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8_AN.103_1#5f1d4eb0b.blank?vaa=1&amp;vcp=1&amp;vop=1&amp;pid=6d0616039&amp;color=36,64,97&amp;vpa=17&amp;vtp=1&amp;bbb=1&amp;rh=28.7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2034" y="1198993"/>
                <a:ext cx="1919288" cy="365570"/>
              </a:xfrm>
              <a:prstGeom prst="rect">
                <a:avLst/>
              </a:prstGeom>
              <a:blipFill>
                <a:blip r:embed="rId4"/>
                <a:stretch>
                  <a:fillRect l="-2857" r="-2540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8_AS.102_1#5f1d4eb0b?vaa=1&amp;vcp=1&amp;vop=1&amp;pid=6d0616039&amp;color=36,64,97&amp;vtp=1&amp;bbb=1&amp;hb=1"/>
              <p:cNvSpPr/>
              <p:nvPr/>
            </p:nvSpPr>
            <p:spPr>
              <a:xfrm>
                <a:off x="539496" y="1723479"/>
                <a:ext cx="11109960" cy="31489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有极值点，所以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上有变号零点，则方程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有实数根且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在根的两侧符号不</a:t>
                </a:r>
                <a:endParaRPr lang="en-US" altLang="zh-CN" sz="1800" b="0" i="0" dirty="0">
                  <a:solidFill>
                    <a:srgbClr val="00376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同.在同一坐标系中作出函数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的图象和直线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，如图所示.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相切时，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∈(−∞,0)∪(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8_AS.102_1#5f1d4eb0b?vaa=1&amp;vcp=1&amp;vop=1&amp;pid=6d06160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3479"/>
                <a:ext cx="11109960" cy="3148965"/>
              </a:xfrm>
              <a:prstGeom prst="rect">
                <a:avLst/>
              </a:prstGeom>
              <a:blipFill>
                <a:blip r:embed="rId5"/>
                <a:stretch>
                  <a:fillRect l="-1317" t="-1357" r="-768" b="-27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8_AS.102_2#5f1d4eb0b?vaa=1&amp;vcp=1&amp;vop=1&amp;pid=6d0616039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9004" y="2826025"/>
            <a:ext cx="151790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d8a6f7697?vcp=1&amp;pid=b24fbd57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函数极值与图象的关系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pic>
        <p:nvPicPr>
          <p:cNvPr id="3" name="QC_8_BD.105_1#c1c585c1b?htil=3&amp;vaa=1&amp;vcp=1&amp;vop=1&amp;pid=d8a6f7697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4526" y="1391484"/>
            <a:ext cx="2304288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105_2#c1c585c1b?htil=3&amp;vaa=1&amp;vcp=1&amp;vop=1&amp;pid=d8a6f7697&amp;color=36,64,97&amp;vtp=1&amp;bbb=1&amp;hb=1&amp;hs=1"/>
              <p:cNvSpPr/>
              <p:nvPr/>
            </p:nvSpPr>
            <p:spPr>
              <a:xfrm>
                <a:off x="539496" y="1318332"/>
                <a:ext cx="867765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,如图所示的是函数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下列说法错误的是(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8_BD.105_2#c1c585c1b?htil=3&amp;vaa=1&amp;vcp=1&amp;vop=1&amp;pid=d8a6f7697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8677656" cy="770255"/>
              </a:xfrm>
              <a:prstGeom prst="rect">
                <a:avLst/>
              </a:prstGeom>
              <a:blipFill>
                <a:blip r:embed="rId4"/>
                <a:stretch>
                  <a:fillRect l="-1687" r="-35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8_AN.107_1#c1c585c1b.bracket?vaa=1&amp;vcp=1&amp;vop=1&amp;pid=d8a6f7697&amp;color=36,64,97&amp;vpa=18&amp;vtp=1&amp;bbb=1"/>
          <p:cNvSpPr/>
          <p:nvPr/>
        </p:nvSpPr>
        <p:spPr>
          <a:xfrm>
            <a:off x="3057271" y="1827998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8_BD.105_3#c1c585c1b.choices?htil=3&amp;vaa=1&amp;vcp=1&amp;vop=1&amp;pid=d8a6f7697&amp;color=36,64,97&amp;vtp=1&amp;bbb=1&amp;hs=1"/>
              <p:cNvSpPr/>
              <p:nvPr/>
            </p:nvSpPr>
            <p:spPr>
              <a:xfrm>
                <a:off x="539496" y="2092666"/>
                <a:ext cx="867765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446778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的零点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4446778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(−2,−1)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上不存在极小值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6" name="QC_8_BD.105_3#c1c585c1b.choices?htil=3&amp;vaa=1&amp;vcp=1&amp;vop=1&amp;pid=d8a6f7697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8677656" cy="770255"/>
              </a:xfrm>
              <a:prstGeom prst="rect">
                <a:avLst/>
              </a:prstGeom>
              <a:blipFill>
                <a:blip r:embed="rId5"/>
                <a:stretch>
                  <a:fillRect l="-168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8_AS.106_1#c1c585c1b?htil=3&amp;vaa=1&amp;vcp=1&amp;vop=1&amp;pid=d8a6f7697&amp;color=36,64,97&amp;vtp=1&amp;bbb=1&amp;hb=1&amp;hs=1"/>
              <p:cNvSpPr/>
              <p:nvPr/>
            </p:nvSpPr>
            <p:spPr>
              <a:xfrm>
                <a:off x="539496" y="2916324"/>
                <a:ext cx="8677656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观察图象知,当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,因此函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8_AS.106_1#c1c585c1b?htil=3&amp;vaa=1&amp;vcp=1&amp;vop=1&amp;pid=d8a6f7697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6324"/>
                <a:ext cx="8677656" cy="363665"/>
              </a:xfrm>
              <a:prstGeom prst="rect">
                <a:avLst/>
              </a:prstGeom>
              <a:blipFill>
                <a:blip r:embed="rId6"/>
                <a:stretch>
                  <a:fillRect l="-1687" r="-562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8_AS.106_1#c1c585c1b?htil=3&amp;vaa=1&amp;vcp=1&amp;vop=1&amp;pid=d8a6f7697&amp;color=36,64,97&amp;vtp=1&amp;bbb=1&amp;hb=1&amp;hs=1">
                <a:extLst>
                  <a:ext uri="{FF2B5EF4-FFF2-40B4-BE49-F238E27FC236}">
                    <a16:creationId xmlns:a16="http://schemas.microsoft.com/office/drawing/2014/main" id="{AE3B9074-9F99-B459-5B29-BF6D91FFFF15}"/>
                  </a:ext>
                </a:extLst>
              </p:cNvPr>
              <p:cNvSpPr/>
              <p:nvPr/>
            </p:nvSpPr>
            <p:spPr>
              <a:xfrm>
                <a:off x="539496" y="3289641"/>
                <a:ext cx="11112011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上单调递减,在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不一定为0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,A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的极大值点,B正确;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(−2,−1)⊆(−∞,−1)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上单调递减,C正确;因为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上存在极小值,D错误.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8_AS.106_1#c1c585c1b?htil=3&amp;vaa=1&amp;vcp=1&amp;vop=1&amp;pid=d8a6f7697&amp;color=36,64,97&amp;vtp=1&amp;bbb=1&amp;hb=1&amp;hs=1">
                <a:extLst>
                  <a:ext uri="{FF2B5EF4-FFF2-40B4-BE49-F238E27FC236}">
                    <a16:creationId xmlns:a16="http://schemas.microsoft.com/office/drawing/2014/main" id="{AE3B9074-9F99-B459-5B29-BF6D91FFFF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9641"/>
                <a:ext cx="11112011" cy="1192340"/>
              </a:xfrm>
              <a:prstGeom prst="rect">
                <a:avLst/>
              </a:prstGeom>
              <a:blipFill>
                <a:blip r:embed="rId7"/>
                <a:stretch>
                  <a:fillRect l="-1317" r="-71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EX.109_1#c1c585c1b?vaa=1&amp;vcp=1&amp;vop=1&amp;pid=d8a6f7697&amp;color=36,64,97&amp;vtp=1&amp;bt=1&amp;bbb=1&amp;hb=1"/>
              <p:cNvSpPr/>
              <p:nvPr/>
            </p:nvSpPr>
            <p:spPr>
              <a:xfrm>
                <a:off x="539496" y="2517603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【方法总结】分析函数极值与图象关系时的注意点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1）对于导函数的图象，重点考查导函数的值在哪个区间上为正、在哪个区间上为负，在哪个点处与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轴相交，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在交点附近导函数的值是怎样变化的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2）对于函数的图象，重点考查函数在哪个区间上单调递增、在哪个区间上单调递减，哪个点是极大值点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个点是极小值点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8_EX.109_1#c1c585c1b?vaa=1&amp;vcp=1&amp;vop=1&amp;pid=d8a6f76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7603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r="-2415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73ead475.fixed?vcp=1&amp;pid=7d359ce3f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4_BD#c73ead475.fixed?vcp=1&amp;pid=7d359ce3f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课时1</a:t>
            </a:r>
            <a:endParaRPr lang="en-US" altLang="zh-CN" sz="5400" dirty="0"/>
          </a:p>
        </p:txBody>
      </p:sp>
      <p:sp>
        <p:nvSpPr>
          <p:cNvPr id="4" name="C_4_BD#c73ead475.fixed?vcp=1&amp;pid=7d359ce3f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函数的极值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110_1#9e51631e3?vaa=1&amp;vcp=1&amp;vop=1&amp;pid=d8a6f7697&amp;color=36,64,97&amp;vtp=1&amp;bt=1&amp;bbb=1"/>
              <p:cNvSpPr/>
              <p:nvPr/>
            </p:nvSpPr>
            <p:spPr>
              <a:xfrm>
                <a:off x="539496" y="124728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，其部分自变量与函数值的对应情况如表,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8_BD.110_1#9e51631e3?vaa=1&amp;vcp=1&amp;vop=1&amp;pid=d8a6f76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4728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1" name="QC_8_BD.110_2#9e51631e3?colgroup=14,8,4,9,4,4&amp;vaa=1&amp;vcp=1&amp;vop=1&amp;pid=d8a6f769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91971"/>
                  </p:ext>
                </p:extLst>
              </p:nvPr>
            </p:nvGraphicFramePr>
            <p:xfrm>
              <a:off x="539496" y="1735220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33558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1" name="QC_8_BD.110_2#9e51631e3?colgroup=14,8,4,9,4,4&amp;vaa=1&amp;vcp=1&amp;vop=1&amp;pid=d8a6f769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91971"/>
                  </p:ext>
                </p:extLst>
              </p:nvPr>
            </p:nvGraphicFramePr>
            <p:xfrm>
              <a:off x="539496" y="1735220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33558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1" t="-1538" r="-229946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2486" t="-1538" r="-250000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1" t="-103125" r="-22994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110_3#9e51631e3?vaa=1&amp;vcp=1&amp;vop=1&amp;pid=d8a6f7697&amp;color=36,64,97&amp;vtp=1&amp;bbb=1"/>
              <p:cNvSpPr/>
              <p:nvPr/>
            </p:nvSpPr>
            <p:spPr>
              <a:xfrm>
                <a:off x="539496" y="26496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C_8_BD.110_3#9e51631e3?vaa=1&amp;vcp=1&amp;vop=1&amp;pid=d8a6f76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9620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988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8_BD.110_4#9e51631e3?vaa=1&amp;vcp=1&amp;vop=1&amp;pid=d8a6f7697&amp;color=36,64,97&amp;vtp=1&amp;bbb=1"/>
          <p:cNvSpPr/>
          <p:nvPr/>
        </p:nvSpPr>
        <p:spPr>
          <a:xfrm>
            <a:off x="539496" y="3014110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给出下列四个结论：</a:t>
            </a:r>
            <a:endParaRPr lang="en-US" altLang="zh-CN" sz="1800" dirty="0"/>
          </a:p>
        </p:txBody>
      </p:sp>
      <p:pic>
        <p:nvPicPr>
          <p:cNvPr id="6" name="QC_8_BD.110_5#9e51631e3?htil=4&amp;vaa=1&amp;vcp=1&amp;vop=1&amp;pid=d8a6f7697&amp;color=36,64,97&amp;tib=255,255,255&amp;vtp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8552" y="3505600"/>
            <a:ext cx="2642616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8_BD.110_6#9e51631e3?htil=4&amp;vaa=1&amp;vcp=1&amp;vop=1&amp;pid=d8a6f7697&amp;color=36,64,97&amp;vtp=1&amp;bbb=1&amp;hs=1"/>
              <p:cNvSpPr/>
              <p:nvPr/>
            </p:nvSpPr>
            <p:spPr>
              <a:xfrm>
                <a:off x="539496" y="3378600"/>
                <a:ext cx="8339328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有2个极大值点；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,5]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的最小值是1，那么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的最大值为4.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8_BD.110_6#9e51631e3?htil=4&amp;vaa=1&amp;vcp=1&amp;vop=1&amp;pid=d8a6f7697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8600"/>
                <a:ext cx="8339328" cy="1611440"/>
              </a:xfrm>
              <a:prstGeom prst="rect">
                <a:avLst/>
              </a:prstGeom>
              <a:blipFill>
                <a:blip r:embed="rId7"/>
                <a:stretch>
                  <a:fillRect l="-175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8_BD.110_7#9e51631e3?vaa=1&amp;vcp=1&amp;vop=1&amp;pid=d8a6f7697&amp;color=36,64,97&amp;vtp=1&amp;bbb=1&amp;hs=1"/>
          <p:cNvSpPr/>
          <p:nvPr/>
        </p:nvSpPr>
        <p:spPr>
          <a:xfrm>
            <a:off x="539496" y="49915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所有正确结论的序号是(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8_BD.110_8#9e51631e3.choices?vaa=1&amp;vcp=1&amp;vop=1&amp;pid=d8a6f7697&amp;color=36,64,97&amp;vtp=1&amp;bbb=1"/>
              <p:cNvSpPr/>
              <p:nvPr/>
            </p:nvSpPr>
            <p:spPr>
              <a:xfrm>
                <a:off x="539496" y="5397963"/>
                <a:ext cx="11109960" cy="367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644140" algn="l"/>
                    <a:tab pos="55295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①④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②③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C_8_BD.110_8#9e51631e3.choices?vaa=1&amp;vcp=1&amp;vop=1&amp;pid=d8a6f76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97963"/>
                <a:ext cx="11109960" cy="367411"/>
              </a:xfrm>
              <a:prstGeom prst="rect">
                <a:avLst/>
              </a:prstGeom>
              <a:blipFill>
                <a:blip r:embed="rId8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AS.112_1#9e51631e3?vaa=1&amp;vcp=1&amp;vop=1&amp;pid=d8a6f7697&amp;color=36,64,97&amp;vtp=1&amp;bt=1&amp;bbb=1"/>
              <p:cNvSpPr/>
              <p:nvPr/>
            </p:nvSpPr>
            <p:spPr>
              <a:xfrm>
                <a:off x="539496" y="113616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的图象，结合表格，画出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的大致图象，如图所示.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8_AS.112_1#9e51631e3?vaa=1&amp;vcp=1&amp;vop=1&amp;pid=d8a6f76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616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8_AS.112_2#9e51631e3?vaa=1&amp;vcp=1&amp;vop=1&amp;pid=d8a6f7697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1636795"/>
            <a:ext cx="212140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AS.112_3#9e51631e3?vaa=1&amp;vcp=1&amp;vop=1&amp;pid=d8a6f7697&amp;color=36,64,97&amp;vtp=1&amp;bbb=1"/>
              <p:cNvSpPr/>
              <p:nvPr/>
            </p:nvSpPr>
            <p:spPr>
              <a:xfrm>
                <a:off x="539496" y="3414795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对于①，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上单调递减，所以①错误;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有1个极大值点，2个极小值点，所以②错误;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③，根据函数的极值和端点值可知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，所以③正确;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④，如果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,5]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的最小值是1时，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的最大值为4，所以④正确.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AS.112_3#9e51631e3?vaa=1&amp;vcp=1&amp;vop=1&amp;pid=d8a6f76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4795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8_AN.113_1#9e51631e3?vaa=1&amp;vcp=1&amp;vop=1&amp;pid=d8a6f7697&amp;color=36,64,97&amp;vtp=1&amp;bbb=1"/>
          <p:cNvSpPr/>
          <p:nvPr/>
        </p:nvSpPr>
        <p:spPr>
          <a:xfrm>
            <a:off x="539496" y="5474925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dd705c48?vcp=1&amp;pid=559ef6e8c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7_BD#c0a0ebe88?vcp=1&amp;pid=3dd705c48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利用函数极值解决函数零点问题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114_1#f3d9b3e9b?vcp=1&amp;vop=1&amp;pid=c0a0ebe88&amp;color=36,64,97&amp;vtp=1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存在极大值与极小值，且在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114_1#f3d9b3e9b?vcp=1&amp;vop=1&amp;pid=c0a0ebe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115_1#07b2d746f?vcp=1&amp;vop=1&amp;pid=f3d9b3e9b&amp;color=36,64,97&amp;vtp=1&amp;bt=1&amp;bbb=1"/>
              <p:cNvSpPr/>
              <p:nvPr/>
            </p:nvSpPr>
            <p:spPr>
              <a:xfrm>
                <a:off x="539496" y="126843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115_1#07b2d746f?vcp=1&amp;vop=1&amp;pid=f3d9b3e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843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116_1#07b2d746f?vcp=1&amp;vop=1&amp;pid=f3d9b3e9b&amp;color=36,64,97&amp;vtp=1&amp;bbb=1&amp;hb=1"/>
              <p:cNvSpPr/>
              <p:nvPr/>
            </p:nvSpPr>
            <p:spPr>
              <a:xfrm>
                <a:off x="539496" y="1642065"/>
                <a:ext cx="11109960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存在极大值与极小值，且在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只有极小值，不符合题意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（提示：不要忘记检验极值是否存在）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处取极大值，在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处取极小值，符合题意.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9_AN.116_1#07b2d746f?vcp=1&amp;vop=1&amp;pid=f3d9b3e9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2065"/>
                <a:ext cx="11109960" cy="4126040"/>
              </a:xfrm>
              <a:prstGeom prst="rect">
                <a:avLst/>
              </a:prstGeom>
              <a:blipFill>
                <a:blip r:embed="rId4"/>
                <a:stretch>
                  <a:fillRect l="-1317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117_1#32d5ea095?vcp=1&amp;vop=1&amp;pid=f3d9b3e9b&amp;color=36,64,97&amp;vtp=1&amp;bt=1&amp;bbb=1"/>
              <p:cNvSpPr/>
              <p:nvPr/>
            </p:nvSpPr>
            <p:spPr>
              <a:xfrm>
                <a:off x="539496" y="1014844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有两个零点，求实数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的取值范围（参考数据：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≈2.72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≈2.236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117_1#32d5ea095?vcp=1&amp;vop=1&amp;pid=f3d9b3e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14844"/>
                <a:ext cx="11109960" cy="391859"/>
              </a:xfrm>
              <a:prstGeom prst="rect">
                <a:avLst/>
              </a:prstGeom>
              <a:blipFill>
                <a:blip r:embed="rId3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118_1#32d5ea095?vcp=1&amp;vop=1&amp;pid=f3d9b3e9b&amp;color=36,64,97&amp;vtp=1&amp;bbb=1"/>
              <p:cNvSpPr/>
              <p:nvPr/>
            </p:nvSpPr>
            <p:spPr>
              <a:xfrm>
                <a:off x="539496" y="1457820"/>
                <a:ext cx="11109960" cy="450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处取到极大值.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118_1#32d5ea095?vcp=1&amp;vop=1&amp;pid=f3d9b3e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7820"/>
                <a:ext cx="11109960" cy="4508500"/>
              </a:xfrm>
              <a:prstGeom prst="rect">
                <a:avLst/>
              </a:prstGeom>
              <a:blipFill>
                <a:blip r:embed="rId4"/>
                <a:stretch>
                  <a:fillRect l="-1317" b="-1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AN.118_1#32d5ea095?vcp=1&amp;vop=1&amp;pid=f3d9b3e9b&amp;color=36,64,97&amp;vtp=1&amp;bbb=1">
                <a:extLst>
                  <a:ext uri="{FF2B5EF4-FFF2-40B4-BE49-F238E27FC236}">
                    <a16:creationId xmlns:a16="http://schemas.microsoft.com/office/drawing/2014/main" id="{26AC583B-60A7-81C3-463B-C616BC7AE12E}"/>
                  </a:ext>
                </a:extLst>
              </p:cNvPr>
              <p:cNvSpPr/>
              <p:nvPr/>
            </p:nvSpPr>
            <p:spPr>
              <a:xfrm>
                <a:off x="539496" y="827998"/>
                <a:ext cx="11109960" cy="5332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上有两个零点，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上有一个零点，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1±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上有一个零点.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AN.118_1#32d5ea095?vcp=1&amp;vop=1&amp;pid=f3d9b3e9b&amp;color=36,64,97&amp;vtp=1&amp;bbb=1">
                <a:extLst>
                  <a:ext uri="{FF2B5EF4-FFF2-40B4-BE49-F238E27FC236}">
                    <a16:creationId xmlns:a16="http://schemas.microsoft.com/office/drawing/2014/main" id="{26AC583B-60A7-81C3-463B-C616BC7AE1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7998"/>
                <a:ext cx="11109960" cy="5332540"/>
              </a:xfrm>
              <a:prstGeom prst="rect">
                <a:avLst/>
              </a:prstGeom>
              <a:blipFill>
                <a:blip r:embed="rId2"/>
                <a:stretch>
                  <a:fillRect l="-1317" b="-25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2249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119_1#4224b3b21?vaa=1&amp;vcp=1&amp;vop=1&amp;pid=c0a0ebe88&amp;color=36,64,97&amp;vtp=1&amp;bt=1&amp;bbb=1"/>
              <p:cNvSpPr/>
              <p:nvPr/>
            </p:nvSpPr>
            <p:spPr>
              <a:xfrm>
                <a:off x="539496" y="157145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轴有三个交点，则实数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119_1#4224b3b21?vaa=1&amp;vcp=1&amp;vop=1&amp;pid=c0a0ebe8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145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121_1#4224b3b21.bracket?vaa=1&amp;vcp=1&amp;vop=1&amp;pid=c0a0ebe88&amp;color=36,64,97&amp;vpa=20&amp;vtp=1"/>
          <p:cNvSpPr/>
          <p:nvPr/>
        </p:nvSpPr>
        <p:spPr>
          <a:xfrm>
            <a:off x="8694738" y="165095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119_2#4224b3b21.choices?vaa=1&amp;vcp=1&amp;vop=1&amp;pid=c0a0ebe88&amp;color=36,64,97&amp;vtp=1&amp;bbb=1"/>
              <p:cNvSpPr/>
              <p:nvPr/>
            </p:nvSpPr>
            <p:spPr>
              <a:xfrm>
                <a:off x="539496" y="1985535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7440" algn="l"/>
                    <a:tab pos="4373880" algn="l"/>
                    <a:tab pos="79705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{−4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|−4&lt;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119_2#4224b3b21.choices?vaa=1&amp;vcp=1&amp;vop=1&amp;pid=c0a0ebe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5535"/>
                <a:ext cx="11109960" cy="356235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120_1#4224b3b21?vaa=1&amp;vcp=1&amp;vop=1&amp;pid=c0a0ebe88&amp;color=36,64,97&amp;vtp=1&amp;bbb=1&amp;hb=1"/>
              <p:cNvSpPr/>
              <p:nvPr/>
            </p:nvSpPr>
            <p:spPr>
              <a:xfrm>
                <a:off x="539496" y="2346152"/>
                <a:ext cx="11109960" cy="3122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(−1)=4+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轴有三个交点，只需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120_1#4224b3b21?vaa=1&amp;vcp=1&amp;vop=1&amp;pid=c0a0ebe8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6152"/>
                <a:ext cx="11109960" cy="3122740"/>
              </a:xfrm>
              <a:prstGeom prst="rect">
                <a:avLst/>
              </a:prstGeom>
              <a:blipFill>
                <a:blip r:embed="rId5"/>
                <a:stretch>
                  <a:fillRect l="-1317" b="-4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123_1#d6c06586a?vaa=1&amp;vcp=1&amp;vop=1&amp;pid=c0a0ebe88&amp;color=36,64,97&amp;vtp=1&amp;bt=1&amp;bbb=1"/>
              <p:cNvSpPr/>
              <p:nvPr/>
            </p:nvSpPr>
            <p:spPr>
              <a:xfrm>
                <a:off x="539496" y="171623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下列说法中正确的是(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8_BD.123_1#d6c06586a?vaa=1&amp;vcp=1&amp;vop=1&amp;pid=c0a0ebe8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1623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123_2#d6c06586a.choices?vaa=1&amp;vcp=1&amp;vop=1&amp;pid=c0a0ebe88&amp;color=36,64,97&amp;vtp=1&amp;bbb=1"/>
              <p:cNvSpPr/>
              <p:nvPr/>
            </p:nvSpPr>
            <p:spPr>
              <a:xfrm>
                <a:off x="539496" y="208834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上有3个极值点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上有3个零点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123_2#d6c06586a.choices?vaa=1&amp;vcp=1&amp;vop=1&amp;pid=c0a0ebe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8343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124_1#d6c06586a?vaa=1&amp;vcp=1&amp;vop=1&amp;pid=c0a0ebe88&amp;color=36,64,97&amp;vtp=1&amp;bbb=1&amp;hb=1"/>
              <p:cNvSpPr/>
              <p:nvPr/>
            </p:nvSpPr>
            <p:spPr>
              <a:xfrm>
                <a:off x="539496" y="370124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上单调递减，因此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的极大值点，B正确；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8_AS.124_1#d6c06586a?vaa=1&amp;vcp=1&amp;vop=1&amp;pid=c0a0ebe8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01243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115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8_AS.126_1#d6c06586a?htil=5&amp;vaa=1&amp;vcp=1&amp;vop=1&amp;pid=c0a0ebe88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8035" y="985570"/>
            <a:ext cx="297180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8_AS.126_2#d6c06586a?htil=5&amp;vaa=1&amp;vcp=1&amp;vop=1&amp;pid=c0a0ebe88&amp;color=36,64,97&amp;vtp=1&amp;bt=1&amp;bbb=1&amp;hb=1&amp;hs=1"/>
              <p:cNvSpPr/>
              <p:nvPr/>
            </p:nvSpPr>
            <p:spPr>
              <a:xfrm>
                <a:off x="539496" y="921562"/>
                <a:ext cx="8001000" cy="2322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显然1是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，两个函数的大致图象如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的图象有3个交点，即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个零点，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8_AS.126_2#d6c06586a?htil=5&amp;vaa=1&amp;vcp=1&amp;vop=1&amp;pid=c0a0ebe88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21562"/>
                <a:ext cx="8001000" cy="2322640"/>
              </a:xfrm>
              <a:prstGeom prst="rect">
                <a:avLst/>
              </a:prstGeom>
              <a:blipFill>
                <a:blip r:embed="rId4"/>
                <a:stretch>
                  <a:fillRect l="-1829" r="-1829" b="-6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AS.126_3#d6c06586a?vaa=1&amp;vcp=1&amp;vop=1&amp;pid=c0a0ebe88&amp;color=36,64,97&amp;vtp=1&amp;bbb=1&amp;hs=1"/>
              <p:cNvSpPr/>
              <p:nvPr/>
            </p:nvSpPr>
            <p:spPr>
              <a:xfrm>
                <a:off x="539496" y="3239693"/>
                <a:ext cx="11109960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AS.126_3#d6c06586a?vaa=1&amp;vcp=1&amp;vop=1&amp;pid=c0a0ebe88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9693"/>
                <a:ext cx="11109960" cy="2868930"/>
              </a:xfrm>
              <a:prstGeom prst="rect">
                <a:avLst/>
              </a:prstGeom>
              <a:blipFill>
                <a:blip r:embed="rId5"/>
                <a:stretch>
                  <a:fillRect l="-131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AS.126_4#d6c06586a?vaa=1&amp;vcp=1&amp;vop=1&amp;pid=c0a0ebe88&amp;color=36,64,97&amp;mp=1&amp;vtp=1&amp;bt=1&amp;bbb=1&amp;hb=1"/>
              <p:cNvSpPr/>
              <p:nvPr/>
            </p:nvSpPr>
            <p:spPr>
              <a:xfrm>
                <a:off x="539496" y="251547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′(0)=−2&lt;0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存在2个零点，由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的单调性知这2个零点就是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个极值点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8_AS.126_4#d6c06586a?vaa=1&amp;vcp=1&amp;vop=1&amp;pid=c0a0ebe88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5476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r="-65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127_1#d6c06586a?vaa=1&amp;vcp=1&amp;vop=1&amp;pid=c0a0ebe88&amp;color=36,64,97&amp;vtp=1&amp;bbb=1"/>
          <p:cNvSpPr/>
          <p:nvPr/>
        </p:nvSpPr>
        <p:spPr>
          <a:xfrm>
            <a:off x="539496" y="41248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f7d5d9d2?lid=67ccc39ca&amp;cid=67ccc39ca&amp;vtp=1&amp;bbb=1">
            <a:hlinkClick r:id="rId3" action="ppaction://hlinksldjump"/>
          </p:cNvPr>
          <p:cNvSpPr/>
          <p:nvPr/>
        </p:nvSpPr>
        <p:spPr>
          <a:xfrm>
            <a:off x="4032504" y="1787652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函数的极值与导数</a:t>
            </a:r>
            <a:endParaRPr lang="en-US" altLang="zh-CN" sz="1500" dirty="0"/>
          </a:p>
        </p:txBody>
      </p:sp>
      <p:sp>
        <p:nvSpPr>
          <p:cNvPr id="3" name="C_1#目录1:cf7d5d9d2?lid=9685200c4&amp;cid=9685200c4&amp;vtp=1&amp;bbb=1">
            <a:hlinkClick r:id="rId3" action="ppaction://hlinksldjump"/>
          </p:cNvPr>
          <p:cNvSpPr/>
          <p:nvPr/>
        </p:nvSpPr>
        <p:spPr>
          <a:xfrm>
            <a:off x="4032504" y="2180844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函数极值的求法与步骤</a:t>
            </a:r>
            <a:endParaRPr lang="en-US" altLang="zh-CN" sz="1500" dirty="0"/>
          </a:p>
        </p:txBody>
      </p:sp>
      <p:sp>
        <p:nvSpPr>
          <p:cNvPr id="4" name="C_1#目录1:cf7d5d9d2?lid=dd9dc29cc&amp;cid=dd9dc29cc&amp;vtp=1&amp;bbb=1">
            <a:hlinkClick r:id="rId4" action="ppaction://hlinksldjump"/>
          </p:cNvPr>
          <p:cNvSpPr/>
          <p:nvPr/>
        </p:nvSpPr>
        <p:spPr>
          <a:xfrm>
            <a:off x="8348472" y="1856232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利用函数极值研究方程根的个数</a:t>
            </a:r>
            <a:endParaRPr lang="en-US" altLang="zh-CN" sz="1500" dirty="0"/>
          </a:p>
        </p:txBody>
      </p:sp>
      <p:sp>
        <p:nvSpPr>
          <p:cNvPr id="5" name="C_1#目录1:cf7d5d9d2?lid=5419cd814&amp;cid=5419cd814&amp;vtp=1&amp;bbb=1">
            <a:hlinkClick r:id="rId5" action="ppaction://hlinksldjump"/>
          </p:cNvPr>
          <p:cNvSpPr/>
          <p:nvPr/>
        </p:nvSpPr>
        <p:spPr>
          <a:xfrm>
            <a:off x="8348472" y="2249424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利用函数的极值解决有关不等式问题</a:t>
            </a:r>
            <a:endParaRPr lang="en-US" altLang="zh-CN" sz="1500" dirty="0"/>
          </a:p>
        </p:txBody>
      </p:sp>
      <p:sp>
        <p:nvSpPr>
          <p:cNvPr id="6" name="C_1#目录1:cf7d5d9d2?lid=944d4e0d9&amp;cid=944d4e0d9&amp;vtp=1&amp;bbb=1">
            <a:hlinkClick r:id="rId6" action="ppaction://hlinksldjump"/>
          </p:cNvPr>
          <p:cNvSpPr/>
          <p:nvPr/>
        </p:nvSpPr>
        <p:spPr>
          <a:xfrm>
            <a:off x="4032504" y="4169664"/>
            <a:ext cx="38862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 err="1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将函数取极值的必要条件误认为是充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200"/>
              </a:lnSpc>
            </a:pP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要条件</a:t>
            </a:r>
            <a:endParaRPr lang="en-US" altLang="zh-CN" sz="1500" dirty="0"/>
          </a:p>
        </p:txBody>
      </p:sp>
      <p:sp>
        <p:nvSpPr>
          <p:cNvPr id="7" name="C_1#目录1:cf7d5d9d2?lid=c52e251e3&amp;cid=c52e251e3&amp;vtp=1&amp;bbb=1">
            <a:hlinkClick r:id="rId7" action="ppaction://hlinksldjump"/>
          </p:cNvPr>
          <p:cNvSpPr/>
          <p:nvPr/>
        </p:nvSpPr>
        <p:spPr>
          <a:xfrm>
            <a:off x="8348472" y="4059936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求不含参数的函数的极值</a:t>
            </a:r>
            <a:endParaRPr lang="en-US" altLang="zh-CN" sz="1500" dirty="0"/>
          </a:p>
        </p:txBody>
      </p:sp>
      <p:sp>
        <p:nvSpPr>
          <p:cNvPr id="8" name="C_1#目录1:cf7d5d9d2?lid=003dc873b&amp;cid=003dc873b&amp;vtp=1&amp;bbb=1">
            <a:hlinkClick r:id="rId8" action="ppaction://hlinksldjump"/>
          </p:cNvPr>
          <p:cNvSpPr/>
          <p:nvPr/>
        </p:nvSpPr>
        <p:spPr>
          <a:xfrm>
            <a:off x="8348472" y="4453128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求含参数的函数的极值</a:t>
            </a:r>
            <a:endParaRPr lang="en-US" altLang="zh-CN" sz="1500" dirty="0"/>
          </a:p>
        </p:txBody>
      </p:sp>
      <p:sp>
        <p:nvSpPr>
          <p:cNvPr id="9" name="C_1#目录1:cf7d5d9d2?lid=b671d2e75&amp;cid=b671d2e75&amp;vtp=1&amp;bbb=1">
            <a:hlinkClick r:id="rId9" action="ppaction://hlinksldjump"/>
          </p:cNvPr>
          <p:cNvSpPr/>
          <p:nvPr/>
        </p:nvSpPr>
        <p:spPr>
          <a:xfrm>
            <a:off x="8348472" y="4846320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根据函数的极值求参数</a:t>
            </a:r>
            <a:endParaRPr lang="en-US" altLang="zh-CN" sz="1500" dirty="0"/>
          </a:p>
        </p:txBody>
      </p:sp>
      <p:sp>
        <p:nvSpPr>
          <p:cNvPr id="10" name="C_1#目录1:cf7d5d9d2?lid=6d0616039&amp;cid=6d0616039&amp;vtp=1&amp;bbb=1">
            <a:hlinkClick r:id="rId10" action="ppaction://hlinksldjump"/>
          </p:cNvPr>
          <p:cNvSpPr/>
          <p:nvPr/>
        </p:nvSpPr>
        <p:spPr>
          <a:xfrm>
            <a:off x="8348472" y="5248656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题型4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根据函数极值点的分布求参数</a:t>
            </a:r>
            <a:endParaRPr lang="en-US" altLang="zh-CN" sz="1500" dirty="0"/>
          </a:p>
        </p:txBody>
      </p:sp>
      <p:sp>
        <p:nvSpPr>
          <p:cNvPr id="11" name="C_1#目录1:cf7d5d9d2?lid=d8a6f7697&amp;cid=d8a6f7697&amp;vtp=1&amp;bbb=1">
            <a:hlinkClick r:id="rId11" action="ppaction://hlinksldjump"/>
          </p:cNvPr>
          <p:cNvSpPr/>
          <p:nvPr/>
        </p:nvSpPr>
        <p:spPr>
          <a:xfrm>
            <a:off x="8348472" y="5641848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题型5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函数极值与图象的关系</a:t>
            </a:r>
            <a:endParaRPr lang="en-US" altLang="zh-CN" sz="1500" dirty="0"/>
          </a:p>
        </p:txBody>
      </p:sp>
      <p:sp>
        <p:nvSpPr>
          <p:cNvPr id="12" name="C_1#目录1:cf7d5d9d2?lid=c0a0ebe88&amp;cid=c0a0ebe88&amp;vtp=1&amp;bbb=1">
            <a:hlinkClick r:id="rId12" action="ppaction://hlinksldjump"/>
          </p:cNvPr>
          <p:cNvSpPr/>
          <p:nvPr/>
        </p:nvSpPr>
        <p:spPr>
          <a:xfrm>
            <a:off x="8348472" y="6035040"/>
            <a:ext cx="388620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题型6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利用函数极值解决函数零点问题</a:t>
            </a:r>
            <a:endParaRPr lang="en-US" altLang="zh-CN" sz="1500" dirty="0"/>
          </a:p>
        </p:txBody>
      </p:sp>
      <p:pic>
        <p:nvPicPr>
          <p:cNvPr id="13" name="O_0#目录1:cf7d5d9d2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14" name="O_0#目录1:cf7d5d9d2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15" name="O_0#目录1:cf7d5d9d2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16" name="O_0#目录1:cf7d5d9d2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17" name="O_0#目录1:cf7d5d9d2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18" name="O_0#目录1:cf7d5d9d2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9" name="O_0#目录1:cf7d5d9d2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0" name="O_0#目录1:cf7d5d9d2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1" name="O_0#目录1:cf7d5d9d2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2" name="O_0#目录1:cf7d5d9d2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23" name="O_0#目录1:cf7d5d9d2.fixed?lid=cf7d5d9d2&amp;vcp=1&amp;color=0,55,96&amp;vtp=1&amp;bbb=1">
            <a:hlinkClick r:id="rId15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4" name="O_0#目录1:cf7d5d9d2.fixed?lid=3655682ee&amp;vcp=1&amp;color=0,55,96&amp;vtp=1&amp;bbb=1">
            <a:hlinkClick r:id="rId4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25" name="O_0#目录1:cf7d5d9d2.fixed?lid=638534e41&amp;vcp=1&amp;color=0,55,96&amp;vtp=1&amp;bbb=1">
            <a:hlinkClick r:id="rId16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6" name="O_0#目录1:cf7d5d9d2.fixed?lid=559ef6e8c&amp;vcp=1&amp;color=0,55,96&amp;vtp=1&amp;bbb=1">
            <a:hlinkClick r:id="rId7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27" name="O_0#目录1:cf7d5d9d2.fixed?lid=fd50c115e&amp;vcp=1&amp;color=0,55,96&amp;vtp=1&amp;bbb=1">
            <a:hlinkClick r:id="rId17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28_1#03f25af38?vcp=1&amp;vop=1&amp;pid=c0a0ebe88&amp;color=36,64,97&amp;vtp=1&amp;bt=1&amp;bbb=1"/>
              <p:cNvSpPr/>
              <p:nvPr/>
            </p:nvSpPr>
            <p:spPr>
              <a:xfrm>
                <a:off x="539496" y="202709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28_1#03f25af38?vcp=1&amp;vop=1&amp;pid=c0a0ebe8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709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BD.129_1#6d90cb145?vcp=1&amp;vop=1&amp;pid=03f25af38&amp;color=36,64,97&amp;vtp=1&amp;bbb=1"/>
              <p:cNvSpPr/>
              <p:nvPr/>
            </p:nvSpPr>
            <p:spPr>
              <a:xfrm>
                <a:off x="539496" y="243000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BD.129_1#6d90cb145?vcp=1&amp;vop=1&amp;pid=03f25af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000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9_AN.130_1#6d90cb145?vcp=1&amp;vop=1&amp;pid=03f25af38&amp;color=36,64,97&amp;vtp=1&amp;bbb=1"/>
              <p:cNvSpPr/>
              <p:nvPr/>
            </p:nvSpPr>
            <p:spPr>
              <a:xfrm>
                <a:off x="539496" y="2803321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时，函数取极小值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9_AN.130_1#6d90cb145?vcp=1&amp;vop=1&amp;pid=03f25af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3321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9_BD.131_1#60efda448?vcp=1&amp;vop=1&amp;pid=03f25af38&amp;color=36,64,97&amp;vtp=1&amp;bt=1&amp;bbb=1"/>
              <p:cNvSpPr/>
              <p:nvPr/>
            </p:nvSpPr>
            <p:spPr>
              <a:xfrm>
                <a:off x="539496" y="114438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的零点个数．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9_BD.131_1#60efda448?vcp=1&amp;vop=1&amp;pid=03f25af3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438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132_1#60efda448?vcp=1&amp;vop=1&amp;pid=03f25af38&amp;color=36,64,97&amp;vtp=1&amp;bbb=1"/>
              <p:cNvSpPr/>
              <p:nvPr/>
            </p:nvSpPr>
            <p:spPr>
              <a:xfrm>
                <a:off x="539496" y="1518017"/>
                <a:ext cx="11109960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132_1#60efda448?vcp=1&amp;vop=1&amp;pid=03f25af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18017"/>
                <a:ext cx="11109960" cy="1333500"/>
              </a:xfrm>
              <a:prstGeom prst="rect">
                <a:avLst/>
              </a:prstGeom>
              <a:blipFill>
                <a:blip r:embed="rId4"/>
                <a:stretch>
                  <a:fillRect l="-1317" b="-63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9_AN.132_2#60efda448?htil=6&amp;vcp=1&amp;vop=1&amp;pid=03f25af38&amp;color=36,64,97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7291" y="2980930"/>
            <a:ext cx="1892808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9_AN.132_3#60efda448?htil=6&amp;vcp=1&amp;vop=1&amp;pid=03f25af38&amp;color=36,64,97&amp;vtp=1&amp;bbb=1&amp;hb=1&amp;hs=1"/>
              <p:cNvSpPr/>
              <p:nvPr/>
            </p:nvSpPr>
            <p:spPr>
              <a:xfrm>
                <a:off x="539496" y="2853930"/>
                <a:ext cx="9079992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，作出函数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的大致图象，如图所示.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9_AN.132_3#60efda448?htil=6&amp;vcp=1&amp;vop=1&amp;pid=03f25af3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3930"/>
                <a:ext cx="9079992" cy="938340"/>
              </a:xfrm>
              <a:prstGeom prst="rect">
                <a:avLst/>
              </a:prstGeom>
              <a:blipFill>
                <a:blip r:embed="rId6"/>
                <a:stretch>
                  <a:fillRect l="-1612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9_AN.132_4#60efda448?htil=6&amp;vcp=1&amp;vop=1&amp;pid=03f25af38&amp;color=36,64,97&amp;vtp=1&amp;bbb=1&amp;hb=1&amp;hs=1"/>
              <p:cNvSpPr/>
              <p:nvPr/>
            </p:nvSpPr>
            <p:spPr>
              <a:xfrm>
                <a:off x="539496" y="3794048"/>
                <a:ext cx="9079992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的图象没有交点；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的图象有1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个交点；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9_AN.132_4#60efda448?htil=6&amp;vcp=1&amp;vop=1&amp;pid=03f25af38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94048"/>
                <a:ext cx="9079992" cy="773240"/>
              </a:xfrm>
              <a:prstGeom prst="rect">
                <a:avLst/>
              </a:prstGeom>
              <a:blipFill>
                <a:blip r:embed="rId7"/>
                <a:stretch>
                  <a:fillRect l="-161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9_AN.132_4#60efda448?htil=6&amp;vcp=1&amp;vop=1&amp;pid=03f25af38&amp;color=36,64,97&amp;vtp=1&amp;bbb=1&amp;hb=1&amp;hs=1">
                <a:extLst>
                  <a:ext uri="{FF2B5EF4-FFF2-40B4-BE49-F238E27FC236}">
                    <a16:creationId xmlns:a16="http://schemas.microsoft.com/office/drawing/2014/main" id="{C032A659-CD63-D504-855D-D4E337E40D6C}"/>
                  </a:ext>
                </a:extLst>
              </p:cNvPr>
              <p:cNvSpPr/>
              <p:nvPr/>
            </p:nvSpPr>
            <p:spPr>
              <a:xfrm>
                <a:off x="539995" y="4567288"/>
                <a:ext cx="11112011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的图象有2个交点.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没有零点；当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有1个零点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有2个零点.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9_AN.132_4#60efda448?htil=6&amp;vcp=1&amp;vop=1&amp;pid=03f25af38&amp;color=36,64,97&amp;vtp=1&amp;bbb=1&amp;hb=1&amp;hs=1">
                <a:extLst>
                  <a:ext uri="{FF2B5EF4-FFF2-40B4-BE49-F238E27FC236}">
                    <a16:creationId xmlns:a16="http://schemas.microsoft.com/office/drawing/2014/main" id="{C032A659-CD63-D504-855D-D4E337E40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4567288"/>
                <a:ext cx="11112011" cy="1192340"/>
              </a:xfrm>
              <a:prstGeom prst="rect">
                <a:avLst/>
              </a:prstGeom>
              <a:blipFill>
                <a:blip r:embed="rId8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33_1#960707b4d?vcp=1&amp;vop=1&amp;pid=c0a0ebe88&amp;color=36,64,97&amp;vtp=1&amp;bt=1&amp;bbb=1&amp;hb=1"/>
              <p:cNvSpPr/>
              <p:nvPr/>
            </p:nvSpPr>
            <p:spPr>
              <a:xfrm>
                <a:off x="539496" y="828000"/>
                <a:ext cx="11109960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≥1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为自然对数的底数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𝑎𝑔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有两个不相等的实数根，求实数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BD.133_1#960707b4d?vcp=1&amp;vop=1&amp;pid=c0a0ebe8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230059"/>
              </a:xfrm>
              <a:prstGeom prst="rect">
                <a:avLst/>
              </a:prstGeom>
              <a:blipFill>
                <a:blip r:embed="rId3"/>
                <a:stretch>
                  <a:fillRect l="-1317" b="-108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34_1#960707b4d?vcp=1&amp;vop=1&amp;pid=c0a0ebe88&amp;color=36,64,97&amp;vtp=1&amp;bbb=1"/>
              <p:cNvSpPr/>
              <p:nvPr/>
            </p:nvSpPr>
            <p:spPr>
              <a:xfrm>
                <a:off x="539496" y="2065934"/>
                <a:ext cx="11109960" cy="4107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的根分别为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34_1#960707b4d?vcp=1&amp;vop=1&amp;pid=c0a0ebe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934"/>
                <a:ext cx="11109960" cy="4107498"/>
              </a:xfrm>
              <a:prstGeom prst="rect">
                <a:avLst/>
              </a:prstGeom>
              <a:blipFill>
                <a:blip r:embed="rId4"/>
                <a:stretch>
                  <a:fillRect l="-1317" r="-55" b="-19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34_2#960707b4d?vcp=1&amp;vop=1&amp;pid=c0a0ebe88&amp;color=36,64,97&amp;mp=1&amp;vtp=1&amp;bt=1&amp;bbb=1"/>
              <p:cNvSpPr/>
              <p:nvPr/>
            </p:nvSpPr>
            <p:spPr>
              <a:xfrm>
                <a:off x="539496" y="1972455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134_2#960707b4d?vcp=1&amp;vop=1&amp;pid=c0a0ebe8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2455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8_AN.134_3#960707b4d?htil=7&amp;vcp=1&amp;vop=1&amp;pid=c0a0ebe88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13323" y="2877584"/>
            <a:ext cx="2898648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34_4#960707b4d?htil=7&amp;vcp=1&amp;vop=1&amp;pid=c0a0ebe88&amp;color=36,64,97&amp;vtp=1&amp;bbb=1&amp;hb=1"/>
              <p:cNvSpPr/>
              <p:nvPr/>
            </p:nvSpPr>
            <p:spPr>
              <a:xfrm>
                <a:off x="539496" y="2750584"/>
                <a:ext cx="8074152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时的单调性及两段函数的交点坐标,作出函数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的大致图象如图所示.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AN.134_4#960707b4d?htil=7&amp;vcp=1&amp;vop=1&amp;pid=c0a0ebe8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584"/>
                <a:ext cx="8074152" cy="824040"/>
              </a:xfrm>
              <a:prstGeom prst="rect">
                <a:avLst/>
              </a:prstGeom>
              <a:blipFill>
                <a:blip r:embed="rId5"/>
                <a:stretch>
                  <a:fillRect l="-1813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34_5#960707b4d?htil=7&amp;vcp=1&amp;vop=1&amp;pid=c0a0ebe88&amp;color=36,64,97&amp;vtp=1&amp;bbb=1"/>
              <p:cNvSpPr/>
              <p:nvPr/>
            </p:nvSpPr>
            <p:spPr>
              <a:xfrm>
                <a:off x="539496" y="3576529"/>
                <a:ext cx="8074152" cy="1348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时有一个解，而原方程共有两个不相等的实数根，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，由图知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134_5#960707b4d?htil=7&amp;vcp=1&amp;vop=1&amp;pid=c0a0ebe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76529"/>
                <a:ext cx="8074152" cy="1348486"/>
              </a:xfrm>
              <a:prstGeom prst="rect">
                <a:avLst/>
              </a:prstGeom>
              <a:blipFill>
                <a:blip r:embed="rId6"/>
                <a:stretch>
                  <a:fillRect l="-1813" b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EX.135_1#960707b4d?vcp=1&amp;vop=1&amp;pid=c0a0ebe88&amp;color=36,64,97&amp;mp=1&amp;vtp=1&amp;bt=1&amp;bbb=1&amp;hb=1"/>
              <p:cNvSpPr/>
              <p:nvPr/>
            </p:nvSpPr>
            <p:spPr>
              <a:xfrm>
                <a:off x="539496" y="2523953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（1）研究函数零点和方程根的问题可以转化为研究相应函数的图象问题.一般地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的根就是函数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轴交点的横坐标;方程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的根就是函数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的图象的交点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的横坐标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2）事实上利用导数可以判断函数的单调性，研究函数的极值情况，并能在此基础上画出函数的大致图象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直观上判断函数图象与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轴的交点或两个函数图象的交点的个数，从而为研究函数的零点问题提供了方便.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EX.135_1#960707b4d?vcp=1&amp;vop=1&amp;pid=c0a0ebe88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3953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r="-1262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fd50c115e?vcp=1&amp;pid=c73ead47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5_BD#fd50c115e?vcp=1&amp;pid=c73ead475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6_BD#f21500d39?vcp=1&amp;pid=fd50c115e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p:sp>
        <p:nvSpPr>
          <p:cNvPr id="5" name="QC_7_BD.136_1#cddbaca30?vaa=1&amp;vcp=1&amp;vop=1&amp;pid=f21500d39&amp;color=36,64,97&amp;vtp=1&amp;bbb=1"/>
          <p:cNvSpPr/>
          <p:nvPr/>
        </p:nvSpPr>
        <p:spPr>
          <a:xfrm>
            <a:off x="539496" y="214863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下列函数中存在极值的是(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6" name="QC_7_AN.138_1#cddbaca30.bracket?vaa=1&amp;vcp=1&amp;vop=1&amp;pid=f21500d39&amp;color=36,64,97&amp;vpa=22&amp;vtp=1"/>
          <p:cNvSpPr/>
          <p:nvPr/>
        </p:nvSpPr>
        <p:spPr>
          <a:xfrm>
            <a:off x="3387471" y="22288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BD.136_2#cddbaca30.choices?vaa=1&amp;vcp=1&amp;vop=1&amp;pid=f21500d39&amp;color=36,64,97&amp;vtp=1&amp;bbb=1"/>
              <p:cNvSpPr/>
              <p:nvPr/>
            </p:nvSpPr>
            <p:spPr>
              <a:xfrm>
                <a:off x="539496" y="252065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69540" algn="l"/>
                    <a:tab pos="5847080" algn="l"/>
                    <a:tab pos="85166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7_BD.136_2#cddbaca30.choices?vaa=1&amp;vcp=1&amp;vop=1&amp;pid=f21500d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0656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7_AS.137_1#cddbaca30?vaa=1&amp;vcp=1&amp;vop=1&amp;pid=f21500d39&amp;color=36,64,97&amp;vtp=1&amp;bbb=1&amp;hb=1"/>
              <p:cNvSpPr/>
              <p:nvPr/>
            </p:nvSpPr>
            <p:spPr>
              <a:xfrm>
                <a:off x="539496" y="305793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A选项不存在极值;B选项，对于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的极大值点;C,D选项不存在极值.故选B.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7_AS.137_1#cddbaca30?vaa=1&amp;vcp=1&amp;vop=1&amp;pid=f21500d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7930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482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140_1#3a4c74cae?htil=8&amp;vaa=1&amp;vcp=1&amp;vop=1&amp;pid=f21500d39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9486" y="1382477"/>
            <a:ext cx="1883664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40_2#3a4c74cae?htil=8&amp;vaa=1&amp;vcp=1&amp;vop=1&amp;pid=f21500d39&amp;color=36,64,97&amp;vtp=1&amp;bt=1&amp;bbb=1&amp;hs=1"/>
              <p:cNvSpPr/>
              <p:nvPr/>
            </p:nvSpPr>
            <p:spPr>
              <a:xfrm>
                <a:off x="539496" y="1281893"/>
                <a:ext cx="909828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则下列说法正确的个数是(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140_2#3a4c74cae?htil=8&amp;vaa=1&amp;vcp=1&amp;vop=1&amp;pid=f21500d39&amp;color=36,64,97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1893"/>
                <a:ext cx="9098280" cy="360680"/>
              </a:xfrm>
              <a:prstGeom prst="rect">
                <a:avLst/>
              </a:prstGeom>
              <a:blipFill>
                <a:blip r:embed="rId4"/>
                <a:stretch>
                  <a:fillRect l="-160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142_1#3a4c74cae.bracket?vaa=1&amp;vcp=1&amp;vop=1&amp;pid=f21500d39&amp;color=36,64,97&amp;vpa=23&amp;vtp=1"/>
          <p:cNvSpPr/>
          <p:nvPr/>
        </p:nvSpPr>
        <p:spPr>
          <a:xfrm>
            <a:off x="7288594" y="136139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40_3#3a4c74cae?htil=8&amp;vaa=1&amp;vcp=1&amp;vop=1&amp;pid=f21500d39&amp;color=36,64,97&amp;vtp=1&amp;bbb=1&amp;hs=1"/>
              <p:cNvSpPr/>
              <p:nvPr/>
            </p:nvSpPr>
            <p:spPr>
              <a:xfrm>
                <a:off x="539496" y="1654003"/>
                <a:ext cx="9098280" cy="16585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上是增函数；</a:t>
                </a:r>
                <a:endParaRPr lang="en-US" altLang="zh-CN" sz="1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的极小值点；</a:t>
                </a:r>
                <a:endParaRPr lang="en-US" altLang="zh-CN" sz="1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[−1,2]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上是增函数，在区间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上是减函数；</a:t>
                </a:r>
                <a:endParaRPr lang="en-US" altLang="zh-CN" sz="1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④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的极大值点．</a:t>
                </a:r>
                <a:endParaRPr lang="en-US" altLang="zh-CN" sz="1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7_BD.140_3#3a4c74cae?htil=8&amp;vaa=1&amp;vcp=1&amp;vop=1&amp;pid=f21500d39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54003"/>
                <a:ext cx="9098280" cy="1658557"/>
              </a:xfrm>
              <a:prstGeom prst="rect">
                <a:avLst/>
              </a:prstGeom>
              <a:blipFill>
                <a:blip r:embed="rId5"/>
                <a:stretch>
                  <a:fillRect l="-1475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7_BD.140_4#3a4c74cae.choices?vaa=1&amp;vcp=1&amp;vop=1&amp;pid=f21500d39&amp;color=36,64,97&amp;vtp=1&amp;bbb=1&amp;hs=1"/>
          <p:cNvSpPr/>
          <p:nvPr/>
        </p:nvSpPr>
        <p:spPr>
          <a:xfrm>
            <a:off x="539496" y="331897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141_1#3a4c74cae?vaa=1&amp;vcp=1&amp;vop=1&amp;pid=f21500d39&amp;color=36,64,97&amp;vtp=1&amp;bbb=1&amp;hb=1"/>
              <p:cNvSpPr/>
              <p:nvPr/>
            </p:nvSpPr>
            <p:spPr>
              <a:xfrm>
                <a:off x="539496" y="3683462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上单调递减，故①错误；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[−1,2]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[2,4]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处取得极小值，在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处取得极大值，故②③④正确.故选D．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141_1#3a4c74cae?vaa=1&amp;vcp=1&amp;vop=1&amp;pid=f21500d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83462"/>
                <a:ext cx="11109960" cy="2030540"/>
              </a:xfrm>
              <a:prstGeom prst="rect">
                <a:avLst/>
              </a:prstGeom>
              <a:blipFill>
                <a:blip r:embed="rId6"/>
                <a:stretch>
                  <a:fillRect l="-1317" r="-60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44_1#4d67261b2?vaa=1&amp;vcp=1&amp;vop=1&amp;pid=f21500d39&amp;color=36,64,97&amp;vtp=1&amp;bt=1&amp;bbb=1"/>
              <p:cNvSpPr/>
              <p:nvPr/>
            </p:nvSpPr>
            <p:spPr>
              <a:xfrm>
                <a:off x="539496" y="21200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+36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则该函数的一个单调递增区间是(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44_1#4d67261b2?vaa=1&amp;vcp=1&amp;vop=1&amp;pid=f21500d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00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46_1#4d67261b2.bracket?vaa=1&amp;vcp=1&amp;vop=1&amp;pid=f21500d39&amp;color=36,64,97&amp;vpa=24&amp;vtp=1"/>
          <p:cNvSpPr/>
          <p:nvPr/>
        </p:nvSpPr>
        <p:spPr>
          <a:xfrm>
            <a:off x="9856470" y="219959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44_2#4d67261b2.choices?vaa=1&amp;vcp=1&amp;vop=1&amp;pid=f21500d39&amp;color=36,64,97&amp;vtp=1&amp;bbb=1"/>
              <p:cNvSpPr/>
              <p:nvPr/>
            </p:nvSpPr>
            <p:spPr>
              <a:xfrm>
                <a:off x="539496" y="253417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4615" algn="l"/>
                    <a:tab pos="5523230" algn="l"/>
                    <a:tab pos="84118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44_2#4d67261b2.choices?vaa=1&amp;vcp=1&amp;vop=1&amp;pid=f21500d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4176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45_1#4d67261b2?vaa=1&amp;vcp=1&amp;vop=1&amp;pid=f21500d39&amp;color=36,64,97&amp;vtp=1&amp;bbb=1&amp;hb=1"/>
              <p:cNvSpPr/>
              <p:nvPr/>
            </p:nvSpPr>
            <p:spPr>
              <a:xfrm>
                <a:off x="539496" y="2894793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求导得,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处有极值，所以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+36=0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+36=6(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符合题意.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45_1#4d67261b2?vaa=1&amp;vcp=1&amp;vop=1&amp;pid=f21500d3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4793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48_1#3e311c81b?vaa=1&amp;vcp=1&amp;vop=1&amp;pid=f21500d39&amp;color=36,64,97&amp;vtp=1&amp;bt=1&amp;bbb=1"/>
              <p:cNvSpPr/>
              <p:nvPr/>
            </p:nvSpPr>
            <p:spPr>
              <a:xfrm>
                <a:off x="539496" y="183037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48_1#3e311c81b?vaa=1&amp;vcp=1&amp;vop=1&amp;pid=f21500d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0375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50_1#3e311c81b.bracket?vaa=1&amp;vcp=1&amp;vop=1&amp;pid=f21500d39&amp;color=36,64,97&amp;vpa=25&amp;vtp=1"/>
          <p:cNvSpPr/>
          <p:nvPr/>
        </p:nvSpPr>
        <p:spPr>
          <a:xfrm>
            <a:off x="10749217" y="202157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48_2#3e311c81b.choices?vaa=1&amp;vcp=1&amp;vop=1&amp;pid=f21500d39&amp;color=36,64,97&amp;vtp=1&amp;bbb=1"/>
              <p:cNvSpPr/>
              <p:nvPr/>
            </p:nvSpPr>
            <p:spPr>
              <a:xfrm>
                <a:off x="539496" y="2364726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48_2#3e311c81b.choices?vaa=1&amp;vcp=1&amp;vop=1&amp;pid=f21500d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64726"/>
                <a:ext cx="11109960" cy="536131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49_1#3e311c81b?vaa=1&amp;vcp=1&amp;vop=1&amp;pid=f21500d39&amp;color=36,64,97&amp;vtp=1&amp;bbb=1"/>
              <p:cNvSpPr/>
              <p:nvPr/>
            </p:nvSpPr>
            <p:spPr>
              <a:xfrm>
                <a:off x="539496" y="2908223"/>
                <a:ext cx="11109960" cy="22792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，所以两式作差,得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49_1#3e311c81b?vaa=1&amp;vcp=1&amp;vop=1&amp;pid=f21500d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8223"/>
                <a:ext cx="11109960" cy="2279206"/>
              </a:xfrm>
              <a:prstGeom prst="rect">
                <a:avLst/>
              </a:prstGeom>
              <a:blipFill>
                <a:blip r:embed="rId5"/>
                <a:stretch>
                  <a:fillRect l="-1317" b="-3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52_1#1041c485e?vaa=1&amp;vcp=1&amp;vop=1&amp;pid=f21500d39&amp;color=36,64,97&amp;vtp=1&amp;bt=1&amp;bbb=1"/>
              <p:cNvSpPr/>
              <p:nvPr/>
            </p:nvSpPr>
            <p:spPr>
              <a:xfrm>
                <a:off x="539496" y="214803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的极值点的个数是(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52_1#1041c485e?vaa=1&amp;vcp=1&amp;vop=1&amp;pid=f21500d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803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54_1#1041c485e.bracket?vaa=1&amp;vcp=1&amp;vop=1&amp;pid=f21500d39&amp;color=36,64,97&amp;vpa=26&amp;vtp=1"/>
          <p:cNvSpPr/>
          <p:nvPr/>
        </p:nvSpPr>
        <p:spPr>
          <a:xfrm>
            <a:off x="5270437" y="222753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52_2#1041c485e.choices?vaa=1&amp;vcp=1&amp;vop=1&amp;pid=f21500d39&amp;color=36,64,97&amp;vtp=1&amp;bbb=1"/>
          <p:cNvSpPr/>
          <p:nvPr/>
        </p:nvSpPr>
        <p:spPr>
          <a:xfrm>
            <a:off x="539496" y="252014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53_1#1041c485e?vaa=1&amp;vcp=1&amp;vop=1&amp;pid=f21500d39&amp;color=36,64,97&amp;vtp=1&amp;bbb=1"/>
              <p:cNvSpPr/>
              <p:nvPr/>
            </p:nvSpPr>
            <p:spPr>
              <a:xfrm>
                <a:off x="539496" y="2884633"/>
                <a:ext cx="11109960" cy="2001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的极值点个数是1.故选B.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53_1#1041c485e?vaa=1&amp;vcp=1&amp;vop=1&amp;pid=f21500d3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4633"/>
                <a:ext cx="11109960" cy="2001838"/>
              </a:xfrm>
              <a:prstGeom prst="rect">
                <a:avLst/>
              </a:prstGeom>
              <a:blipFill>
                <a:blip r:embed="rId4"/>
                <a:stretch>
                  <a:fillRect l="-1317" b="-42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cf7d5d9d2?vcp=1&amp;pid=c73ead475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5_BD#cf7d5d9d2?vcp=1&amp;pid=c73ead475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QO_6_BD.1_1#c6335e22a?vcp=1&amp;vop=1&amp;pid=cf7d5d9d2&amp;color=36,64,97&amp;vtp=1&amp;bbb=1"/>
          <p:cNvSpPr/>
          <p:nvPr/>
        </p:nvSpPr>
        <p:spPr>
          <a:xfrm>
            <a:off x="539496" y="14690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判断（正确的打“√”，错误的打“×”）.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T_7_BD.2_1#1416787ac?vaa=1&amp;vcp=1&amp;pid=c6335e22a&amp;color=36,64,97&amp;vtp=1&amp;bbb=1"/>
          <p:cNvSpPr/>
          <p:nvPr/>
        </p:nvSpPr>
        <p:spPr>
          <a:xfrm>
            <a:off x="539496" y="187555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导数值为0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的点一定是函数的极值点.(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6" name="QT_7_AN.3_1#1416787ac.bracket?vaa=1&amp;vcp=1&amp;pid=c6335e22a&amp;color=36,64,97&amp;vpa=1&amp;vtp=1"/>
          <p:cNvSpPr/>
          <p:nvPr/>
        </p:nvSpPr>
        <p:spPr>
          <a:xfrm>
            <a:off x="4767803" y="1871749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p:sp>
        <p:nvSpPr>
          <p:cNvPr id="7" name="QT_7_BD.4_1#df08342ee?vaa=1&amp;vcp=1&amp;pid=c6335e22a&amp;color=36,64,97&amp;vtp=1&amp;bbb=1"/>
          <p:cNvSpPr/>
          <p:nvPr/>
        </p:nvSpPr>
        <p:spPr>
          <a:xfrm>
            <a:off x="539496" y="229084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函数的极大值一定大于极小值.(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8" name="QT_7_AN.5_1#df08342ee.bracket?vaa=1&amp;vcp=1&amp;pid=c6335e22a&amp;color=36,64,97&amp;vpa=2&amp;vtp=1"/>
          <p:cNvSpPr/>
          <p:nvPr/>
        </p:nvSpPr>
        <p:spPr>
          <a:xfrm>
            <a:off x="4196303" y="2287039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T_7_BD.6_1#af51b00d9?vaa=1&amp;vcp=1&amp;pid=c6335e22a&amp;color=36,64,97&amp;vtp=1&amp;bbb=1"/>
              <p:cNvSpPr/>
              <p:nvPr/>
            </p:nvSpPr>
            <p:spPr>
              <a:xfrm>
                <a:off x="539496" y="270613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在可导函数的极值点处，切线与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轴平行或重合.(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9" name="QT_7_BD.6_1#af51b00d9?vaa=1&amp;vcp=1&amp;pid=c6335e2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6139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T_7_AN.7_1#af51b00d9.bracket?vaa=1&amp;vcp=1&amp;pid=c6335e22a&amp;color=36,64,97&amp;vpa=3&amp;vtp=1"/>
          <p:cNvSpPr/>
          <p:nvPr/>
        </p:nvSpPr>
        <p:spPr>
          <a:xfrm>
            <a:off x="5951061" y="2702329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T_7_BD.8_1#d0cde4063?vaa=1&amp;vcp=1&amp;pid=c6335e22a&amp;color=36,64,97&amp;vtp=1&amp;bbb=1"/>
              <p:cNvSpPr/>
              <p:nvPr/>
            </p:nvSpPr>
            <p:spPr>
              <a:xfrm>
                <a:off x="539496" y="307945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有极值.(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11" name="QT_7_BD.8_1#d0cde4063?vaa=1&amp;vcp=1&amp;pid=c6335e2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9456"/>
                <a:ext cx="11109960" cy="525844"/>
              </a:xfrm>
              <a:prstGeom prst="rect">
                <a:avLst/>
              </a:prstGeom>
              <a:blipFill>
                <a:blip r:embed="rId5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T_7_AN.9_1#d0cde4063.bracket?vaa=1&amp;vcp=1&amp;pid=c6335e22a&amp;color=36,64,97&amp;vpa=4&amp;vtp=1"/>
          <p:cNvSpPr/>
          <p:nvPr/>
        </p:nvSpPr>
        <p:spPr>
          <a:xfrm>
            <a:off x="3220561" y="3306596"/>
            <a:ext cx="336550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T_7_BD.10_1#76b6bb588?vaa=1&amp;vcp=1&amp;pid=c6335e22a&amp;color=36,64,97&amp;vtp=1&amp;bbb=1"/>
              <p:cNvSpPr/>
              <p:nvPr/>
            </p:nvSpPr>
            <p:spPr>
              <a:xfrm>
                <a:off x="539496" y="361673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一定有极大值和极小值.(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13" name="QT_7_BD.10_1#76b6bb588?vaa=1&amp;vcp=1&amp;pid=c6335e2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16730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QT_7_AN.11_1#76b6bb588.bracket?vaa=1&amp;vcp=1&amp;pid=c6335e22a&amp;color=36,64,97&amp;vpa=5&amp;vtp=1"/>
          <p:cNvSpPr/>
          <p:nvPr/>
        </p:nvSpPr>
        <p:spPr>
          <a:xfrm>
            <a:off x="4850417" y="3612920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56_1#dea909349?vcp=1&amp;vop=1&amp;pid=f21500d39&amp;color=36,64,97&amp;vtp=1&amp;bt=1&amp;bbb=1"/>
              <p:cNvSpPr/>
              <p:nvPr/>
            </p:nvSpPr>
            <p:spPr>
              <a:xfrm>
                <a:off x="539496" y="186145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56_1#dea909349?vcp=1&amp;vop=1&amp;pid=f21500d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145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57_1#489286106?vcp=1&amp;vop=1&amp;pid=dea909349&amp;color=36,64,97&amp;vtp=1&amp;bbb=1"/>
              <p:cNvSpPr/>
              <p:nvPr/>
            </p:nvSpPr>
            <p:spPr>
              <a:xfrm>
                <a:off x="539496" y="2235091"/>
                <a:ext cx="11109960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判断函数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上的单调性，并说明理由；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57_1#489286106?vcp=1&amp;vop=1&amp;pid=dea90934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5091"/>
                <a:ext cx="11109960" cy="491046"/>
              </a:xfrm>
              <a:prstGeom prst="rect">
                <a:avLst/>
              </a:prstGeom>
              <a:blipFill>
                <a:blip r:embed="rId4"/>
                <a:stretch>
                  <a:fillRect l="-1317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58_1#489286106?vcp=1&amp;vop=1&amp;pid=dea909349&amp;color=36,64,97&amp;vtp=1&amp;bbb=1"/>
              <p:cNvSpPr/>
              <p:nvPr/>
            </p:nvSpPr>
            <p:spPr>
              <a:xfrm>
                <a:off x="539496" y="2733820"/>
                <a:ext cx="11109960" cy="2421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上单调递增，理由如下：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58_1#489286106?vcp=1&amp;vop=1&amp;pid=dea90934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3820"/>
                <a:ext cx="11109960" cy="2421446"/>
              </a:xfrm>
              <a:prstGeom prst="rect">
                <a:avLst/>
              </a:prstGeom>
              <a:blipFill>
                <a:blip r:embed="rId5"/>
                <a:stretch>
                  <a:fillRect l="-1317" b="-3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59_1#e88734381?vcp=1&amp;vop=1&amp;pid=dea909349&amp;color=36,64,97&amp;vtp=1&amp;bt=1&amp;bbb=1"/>
              <p:cNvSpPr/>
              <p:nvPr/>
            </p:nvSpPr>
            <p:spPr>
              <a:xfrm>
                <a:off x="539496" y="828000"/>
                <a:ext cx="11109960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上有且只有一个极值点．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59_1#e88734381?vcp=1&amp;vop=1&amp;pid=dea90934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57200"/>
              </a:xfrm>
              <a:prstGeom prst="rect">
                <a:avLst/>
              </a:prstGeom>
              <a:blipFill>
                <a:blip r:embed="rId3"/>
                <a:stretch>
                  <a:fillRect l="-1317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60_1#e88734381?vcp=1&amp;vop=1&amp;pid=dea909349&amp;color=36,64,97&amp;vtp=1&amp;bbb=1"/>
              <p:cNvSpPr/>
              <p:nvPr/>
            </p:nvSpPr>
            <p:spPr>
              <a:xfrm>
                <a:off x="539496" y="1285709"/>
                <a:ext cx="11109960" cy="29163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以存在唯一的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的变化情况如表所示.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60_1#e88734381?vcp=1&amp;vop=1&amp;pid=dea90934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5709"/>
                <a:ext cx="11109960" cy="2916365"/>
              </a:xfrm>
              <a:prstGeom prst="rect">
                <a:avLst/>
              </a:prstGeom>
              <a:blipFill>
                <a:blip r:embed="rId4"/>
                <a:stretch>
                  <a:fillRect l="-1317" t="-837" b="-48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1" name="QO_8_AN.160_2#e88734381?colgroup=9,13,9,13&amp;vcp=1&amp;vop=1&amp;pid=dea90934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5569558"/>
                  </p:ext>
                </p:extLst>
              </p:nvPr>
            </p:nvGraphicFramePr>
            <p:xfrm>
              <a:off x="539496" y="4295609"/>
              <a:ext cx="11073384" cy="1309752"/>
            </p:xfrm>
            <a:graphic>
              <a:graphicData uri="http://schemas.openxmlformats.org/drawingml/2006/table">
                <a:tbl>
                  <a:tblPr/>
                  <a:tblGrid>
                    <a:gridCol w="2313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74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π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1" name="QO_8_AN.160_2#e88734381?colgroup=9,13,9,13&amp;vcp=1&amp;vop=1&amp;pid=dea90934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5569558"/>
                  </p:ext>
                </p:extLst>
              </p:nvPr>
            </p:nvGraphicFramePr>
            <p:xfrm>
              <a:off x="539496" y="4295609"/>
              <a:ext cx="11073384" cy="1309752"/>
            </p:xfrm>
            <a:graphic>
              <a:graphicData uri="http://schemas.openxmlformats.org/drawingml/2006/table">
                <a:tbl>
                  <a:tblPr/>
                  <a:tblGrid>
                    <a:gridCol w="2313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74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3" t="-1176" r="-378684" b="-17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2159" t="-1176" r="-172538" b="-17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8583" t="-1176" r="-139108" b="-17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44318" t="-1176" r="-379" b="-1741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3" t="-130303" r="-378684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2159" t="-130303" r="-172538" b="-1242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3" t="-233846" r="-378684" b="-2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60_3#e88734381?vcp=1&amp;vop=1&amp;pid=dea909349&amp;color=36,64,97&amp;vtp=1&amp;bbb=1"/>
              <p:cNvSpPr/>
              <p:nvPr/>
            </p:nvSpPr>
            <p:spPr>
              <a:xfrm>
                <a:off x="539496" y="5743409"/>
                <a:ext cx="11109960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上有且只有一个极值点．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160_3#e88734381?vcp=1&amp;vop=1&amp;pid=dea90934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43409"/>
                <a:ext cx="11109960" cy="457200"/>
              </a:xfrm>
              <a:prstGeom prst="rect">
                <a:avLst/>
              </a:prstGeom>
              <a:blipFill>
                <a:blip r:embed="rId6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61_1#e7cc87778?vcp=1&amp;vop=1&amp;pid=f21500d39&amp;color=36,64,97&amp;vtp=1&amp;bt=1&amp;bbb=1"/>
              <p:cNvSpPr/>
              <p:nvPr/>
            </p:nvSpPr>
            <p:spPr>
              <a:xfrm>
                <a:off x="539496" y="1894540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61_1#e7cc87778?vcp=1&amp;vop=1&amp;pid=f21500d3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4540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62_1#e3ff4a876?vcp=1&amp;vop=1&amp;pid=e7cc87778&amp;color=36,64,97&amp;vtp=1&amp;bbb=1"/>
              <p:cNvSpPr/>
              <p:nvPr/>
            </p:nvSpPr>
            <p:spPr>
              <a:xfrm>
                <a:off x="539496" y="231014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62_1#e3ff4a876?vcp=1&amp;vop=1&amp;pid=e7cc87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014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63_1#e3ff4a876?vcp=1&amp;vop=1&amp;pid=e7cc87778&amp;color=36,64,97&amp;vtp=1&amp;bbb=1"/>
              <p:cNvSpPr/>
              <p:nvPr/>
            </p:nvSpPr>
            <p:spPr>
              <a:xfrm>
                <a:off x="539496" y="2683464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−1))=(1−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63_1#e3ff4a876?vcp=1&amp;vop=1&amp;pid=e7cc87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3464"/>
                <a:ext cx="11109960" cy="2449640"/>
              </a:xfrm>
              <a:prstGeom prst="rect">
                <a:avLst/>
              </a:prstGeom>
              <a:blipFill>
                <a:blip r:embed="rId5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64_1#5d1b95dfe?vcp=1&amp;vop=1&amp;pid=e7cc87778&amp;color=36,64,97&amp;vtp=1&amp;bt=1&amp;bbb=1"/>
              <p:cNvSpPr/>
              <p:nvPr/>
            </p:nvSpPr>
            <p:spPr>
              <a:xfrm>
                <a:off x="539496" y="10177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内有解，求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64_1#5d1b95dfe?vcp=1&amp;vop=1&amp;pid=e7cc8777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1773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65_1#5d1b95dfe?vcp=1&amp;vop=1&amp;pid=e7cc87778&amp;color=36,64,97&amp;vtp=1&amp;bbb=1"/>
              <p:cNvSpPr/>
              <p:nvPr/>
            </p:nvSpPr>
            <p:spPr>
              <a:xfrm>
                <a:off x="539496" y="1391367"/>
                <a:ext cx="11109960" cy="459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内有解，设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内的一个零点，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内都不是单调函数.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内均存在零点，即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至少有两个零点.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不可能有两个及以上零点，舍去；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不可能有两个及以上零点，舍去；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65_1#5d1b95dfe?vcp=1&amp;vop=1&amp;pid=e7cc8777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1367"/>
                <a:ext cx="11109960" cy="4595940"/>
              </a:xfrm>
              <a:prstGeom prst="rect">
                <a:avLst/>
              </a:prstGeom>
              <a:blipFill>
                <a:blip r:embed="rId4"/>
                <a:stretch>
                  <a:fillRect l="-1317" b="-3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65_2#5d1b95dfe?vcp=1&amp;vop=1&amp;pid=e7cc87778&amp;color=36,64,97&amp;mp=1&amp;vtp=1&amp;bt=1&amp;bbb=1"/>
              <p:cNvSpPr/>
              <p:nvPr/>
            </p:nvSpPr>
            <p:spPr>
              <a:xfrm>
                <a:off x="539496" y="1823675"/>
                <a:ext cx="11109960" cy="336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有两个零点，则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165_2#5d1b95dfe?vcp=1&amp;vop=1&amp;pid=e7cc8777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3675"/>
                <a:ext cx="11109960" cy="3364040"/>
              </a:xfrm>
              <a:prstGeom prst="rect">
                <a:avLst/>
              </a:prstGeom>
              <a:blipFill>
                <a:blip r:embed="rId3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438230e2?vcp=1&amp;pid=fd50c115e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66_1#a1c8df1c9?vaa=1&amp;vcp=1&amp;vop=1&amp;pid=0438230e2&amp;color=36,64,97&amp;vtp=1&amp;bbb=1"/>
              <p:cNvSpPr/>
              <p:nvPr/>
            </p:nvSpPr>
            <p:spPr>
              <a:xfrm>
                <a:off x="539496" y="1305266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上有极大值，则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166_1#a1c8df1c9?vaa=1&amp;vcp=1&amp;vop=1&amp;pid=0438230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266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168_1#a1c8df1c9.bracket?vaa=1&amp;vcp=1&amp;vop=1&amp;pid=0438230e2&amp;color=36,64,97&amp;vpa=27&amp;vtp=1"/>
          <p:cNvSpPr/>
          <p:nvPr/>
        </p:nvSpPr>
        <p:spPr>
          <a:xfrm>
            <a:off x="10028365" y="149849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66_2#a1c8df1c9.choices?vaa=1&amp;vcp=1&amp;vop=1&amp;pid=0438230e2&amp;color=36,64,97&amp;vtp=1&amp;bbb=1"/>
              <p:cNvSpPr/>
              <p:nvPr/>
            </p:nvSpPr>
            <p:spPr>
              <a:xfrm>
                <a:off x="539496" y="1831491"/>
                <a:ext cx="11109960" cy="3561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50515" algn="l"/>
                    <a:tab pos="5688330" algn="l"/>
                    <a:tab pos="83737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BD.166_2#a1c8df1c9.choices?vaa=1&amp;vcp=1&amp;vop=1&amp;pid=0438230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1491"/>
                <a:ext cx="11109960" cy="356172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167_1#a1c8df1c9?vaa=1&amp;vcp=1&amp;vop=1&amp;pid=0438230e2&amp;color=36,64,97&amp;vtp=1&amp;bbb=1&amp;hb=1"/>
              <p:cNvSpPr/>
              <p:nvPr/>
            </p:nvSpPr>
            <p:spPr>
              <a:xfrm>
                <a:off x="539496" y="2192552"/>
                <a:ext cx="11109960" cy="947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.综上，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167_1#a1c8df1c9?vaa=1&amp;vcp=1&amp;vop=1&amp;pid=0438230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92552"/>
                <a:ext cx="11109960" cy="947293"/>
              </a:xfrm>
              <a:prstGeom prst="rect">
                <a:avLst/>
              </a:prstGeom>
              <a:blipFill>
                <a:blip r:embed="rId5"/>
                <a:stretch>
                  <a:fillRect l="-1317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70_1#59b20c519?vaa=1&amp;vcp=1&amp;vop=1&amp;pid=0438230e2&amp;color=36,64,97&amp;vtp=1&amp;bt=1&amp;bbb=1&amp;hb=1"/>
              <p:cNvSpPr/>
              <p:nvPr/>
            </p:nvSpPr>
            <p:spPr>
              <a:xfrm>
                <a:off x="539496" y="1469567"/>
                <a:ext cx="11109960" cy="922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[天津西青区2025高二检测]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∣</m:t>
                          </m:r>
                          <m:r>
                            <m:rPr>
                              <m:sty m:val="p"/>
                            </m:rP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ln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∣,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&gt;0,</m:t>
                          </m:r>
                        </m:e>
                      </m:mr>
                      <m:mr>
                        <m:e>
                          <m:sSup>
                            <m:sSup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(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+1),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≤0,</m:t>
                          </m:r>
                        </m:e>
                      </m:mr>
                    </m:m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有三个零点，则实数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取值范围是(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BD.170_1#59b20c519?vaa=1&amp;vcp=1&amp;vop=1&amp;pid=0438230e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567"/>
                <a:ext cx="11109960" cy="922655"/>
              </a:xfrm>
              <a:prstGeom prst="rect">
                <a:avLst/>
              </a:prstGeom>
              <a:blipFill>
                <a:blip r:embed="rId3"/>
                <a:stretch>
                  <a:fillRect l="-1317" b="-15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70_2#59b20c519.choices?vaa=1&amp;vcp=1&amp;vop=1&amp;pid=0438230e2&amp;color=36,64,97&amp;vtp=1&amp;bbb=1"/>
              <p:cNvSpPr/>
              <p:nvPr/>
            </p:nvSpPr>
            <p:spPr>
              <a:xfrm>
                <a:off x="539496" y="2395269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71140" algn="l"/>
                    <a:tab pos="5542280" algn="l"/>
                    <a:tab pos="88468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{0}∪(1,+∞)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70_2#59b20c519.choices?vaa=1&amp;vcp=1&amp;vop=1&amp;pid=0438230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5269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71_1#59b20c519?vaa=1&amp;vcp=1&amp;vop=1&amp;pid=0438230e2&amp;color=36,64,97&amp;vtp=1&amp;bbb=1"/>
              <p:cNvSpPr/>
              <p:nvPr/>
            </p:nvSpPr>
            <p:spPr>
              <a:xfrm>
                <a:off x="539496" y="2932543"/>
                <a:ext cx="11109960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有三个零点，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∈(−2,0]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AS.171_1#59b20c519?vaa=1&amp;vcp=1&amp;vop=1&amp;pid=0438230e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543"/>
                <a:ext cx="11109960" cy="2514600"/>
              </a:xfrm>
              <a:prstGeom prst="rect">
                <a:avLst/>
              </a:prstGeom>
              <a:blipFill>
                <a:blip r:embed="rId5"/>
                <a:stretch>
                  <a:fillRect l="-1317" b="-3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AS.173_1#59b20c519?htil=9&amp;vaa=1&amp;vcp=1&amp;vop=1&amp;pid=0438230e2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8247" y="2682036"/>
            <a:ext cx="2103120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AS.173_2#59b20c519?htil=9&amp;vaa=1&amp;vcp=1&amp;vop=1&amp;pid=0438230e2&amp;color=36,64,97&amp;vtp=1&amp;bt=1&amp;bbb=1&amp;hs=1"/>
              <p:cNvSpPr/>
              <p:nvPr/>
            </p:nvSpPr>
            <p:spPr>
              <a:xfrm>
                <a:off x="539496" y="2618028"/>
                <a:ext cx="886968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7_AS.173_2#59b20c519?htil=9&amp;vaa=1&amp;vcp=1&amp;vop=1&amp;pid=0438230e2&amp;color=36,64,97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8028"/>
                <a:ext cx="8869680" cy="363855"/>
              </a:xfrm>
              <a:prstGeom prst="rect">
                <a:avLst/>
              </a:prstGeom>
              <a:blipFill>
                <a:blip r:embed="rId4"/>
                <a:stretch>
                  <a:fillRect l="-164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AS.173_3#59b20c519?htil=9&amp;vaa=1&amp;vcp=1&amp;vop=1&amp;pid=0438230e2&amp;color=36,64,97&amp;vtp=1&amp;bbb=1&amp;hs=1"/>
              <p:cNvSpPr/>
              <p:nvPr/>
            </p:nvSpPr>
            <p:spPr>
              <a:xfrm>
                <a:off x="539496" y="3033635"/>
                <a:ext cx="886968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要使方程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有三个根，则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AS.173_3#59b20c519?htil=9&amp;vaa=1&amp;vcp=1&amp;vop=1&amp;pid=0438230e2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3635"/>
                <a:ext cx="8869680" cy="363665"/>
              </a:xfrm>
              <a:prstGeom prst="rect">
                <a:avLst/>
              </a:prstGeom>
              <a:blipFill>
                <a:blip r:embed="rId5"/>
                <a:stretch>
                  <a:fillRect l="-164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174_1#59b20c519?vaa=1&amp;vcp=1&amp;vop=1&amp;pid=0438230e2&amp;color=36,64,97&amp;vtp=1&amp;bbb=1&amp;hs=1"/>
          <p:cNvSpPr/>
          <p:nvPr/>
        </p:nvSpPr>
        <p:spPr>
          <a:xfrm>
            <a:off x="539496" y="404004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75_1#474de02f5?vaa=1&amp;vcp=1&amp;vop=1&amp;pid=0438230e2&amp;color=36,64,97&amp;vtp=1&amp;bt=1&amp;bbb=1"/>
              <p:cNvSpPr/>
              <p:nvPr/>
            </p:nvSpPr>
            <p:spPr>
              <a:xfrm>
                <a:off x="539496" y="1298435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已知三次函数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′(0)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175_1#474de02f5?vaa=1&amp;vcp=1&amp;vop=1&amp;pid=0438230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8435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77_1#474de02f5.blank?vaa=1&amp;vcp=1&amp;vop=1&amp;pid=0438230e2&amp;color=36,64,97&amp;vpa=29&amp;vtp=1"/>
          <p:cNvSpPr/>
          <p:nvPr/>
        </p:nvSpPr>
        <p:spPr>
          <a:xfrm>
            <a:off x="7575835" y="1360854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>
              <a:solidFill>
                <a:srgbClr val="6565FF"/>
              </a:solidFill>
            </a:endParaRPr>
          </a:p>
        </p:txBody>
      </p:sp>
      <p:pic>
        <p:nvPicPr>
          <p:cNvPr id="4" name="QB_7_BD.175_2#474de02f5?vaa=1&amp;vcp=1&amp;vop=1&amp;pid=0438230e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3168" y="1914130"/>
            <a:ext cx="265176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176_1#474de02f5?vaa=1&amp;vcp=1&amp;vop=1&amp;pid=0438230e2&amp;color=36,64,97&amp;vtp=1&amp;bbb=1&amp;hb=1"/>
              <p:cNvSpPr/>
              <p:nvPr/>
            </p:nvSpPr>
            <p:spPr>
              <a:xfrm>
                <a:off x="539496" y="3577830"/>
                <a:ext cx="11109960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由函数图象可知,函数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的极大值点，因此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的两个根.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，根据一元二次方程根与系数</a:t>
                </a: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b="0" i="0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&amp;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−1+2=−</m:t>
                                </m:r>
                                <m:f>
                                  <m:f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𝑏</m:t>
                                    </m:r>
                                  </m:num>
                                  <m:den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den>
                                </m:f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altLang="zh-CN" b="0" i="0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&amp;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−1×2=</m:t>
                                </m:r>
                                <m:f>
                                  <m:f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den>
                                </m:f>
                              </m:e>
                            </m:eqArr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b="0" i="0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&amp;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,</m:t>
                                </m:r>
                              </m:e>
                              <m:e>
                                <m:r>
                                  <a:rPr lang="en-US" altLang="zh-CN" b="0" i="0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&amp;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=−6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.</m:t>
                                </m:r>
                              </m:e>
                            </m:eqArr>
                          </m:e>
                        </m:d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′(0)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′(1)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7_AS.176_1#474de02f5?vaa=1&amp;vcp=1&amp;vop=1&amp;pid=0438230e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77830"/>
                <a:ext cx="11109960" cy="2222500"/>
              </a:xfrm>
              <a:prstGeom prst="rect">
                <a:avLst/>
              </a:prstGeom>
              <a:blipFill>
                <a:blip r:embed="rId5"/>
                <a:stretch>
                  <a:fillRect l="-1317" b="-5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8&amp;si=7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79_1#fb8451650?vaa=1&amp;vcp=1&amp;vop=1&amp;pid=0438230e2&amp;color=36,64,97&amp;vtp=1&amp;bt=1&amp;bbb=1"/>
              <p:cNvSpPr/>
              <p:nvPr/>
            </p:nvSpPr>
            <p:spPr>
              <a:xfrm>
                <a:off x="539496" y="1080566"/>
                <a:ext cx="11189589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为自然对数的底数）存在唯一的极值点，则实数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179_1#fb8451650?vaa=1&amp;vcp=1&amp;vop=1&amp;pid=0438230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80566"/>
                <a:ext cx="11189589" cy="360680"/>
              </a:xfrm>
              <a:prstGeom prst="rect">
                <a:avLst/>
              </a:prstGeom>
              <a:blipFill>
                <a:blip r:embed="rId3"/>
                <a:stretch>
                  <a:fillRect l="-1308" t="-3390" r="-436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181_1#fb8451650.blank?vaa=1&amp;vcp=1&amp;vop=1&amp;pid=0438230e2&amp;color=36,64,97&amp;vpa=30&amp;vtp=1&amp;bbb=1"/>
              <p:cNvSpPr/>
              <p:nvPr/>
            </p:nvSpPr>
            <p:spPr>
              <a:xfrm>
                <a:off x="10665461" y="1122920"/>
                <a:ext cx="8858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181_1#fb8451650.blank?vaa=1&amp;vcp=1&amp;vop=1&amp;pid=0438230e2&amp;color=36,64,97&amp;vpa=3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5461" y="1122920"/>
                <a:ext cx="885825" cy="260350"/>
              </a:xfrm>
              <a:prstGeom prst="rect">
                <a:avLst/>
              </a:prstGeom>
              <a:blipFill>
                <a:blip r:embed="rId4"/>
                <a:stretch>
                  <a:fillRect l="-6207" t="-4651" r="-6207" b="-39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7_AS.180_1#fb8451650?htil=10&amp;vaa=1&amp;vcp=1&amp;vop=1&amp;pid=0438230e2&amp;color=36,64,97&amp;tib=255,255,255&amp;vtp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9179" y="1524304"/>
            <a:ext cx="94183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180_2#fb8451650?htil=10&amp;vaa=1&amp;vcp=1&amp;vop=1&amp;pid=0438230e2&amp;color=36,64,97&amp;vtp=1&amp;bbb=1&amp;hb=1&amp;hs=1"/>
              <p:cNvSpPr/>
              <p:nvPr/>
            </p:nvSpPr>
            <p:spPr>
              <a:xfrm>
                <a:off x="539496" y="1451152"/>
                <a:ext cx="10040112" cy="19609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,易知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7_AS.180_2#fb8451650?htil=10&amp;vaa=1&amp;vcp=1&amp;vop=1&amp;pid=0438230e2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1152"/>
                <a:ext cx="10040112" cy="1960944"/>
              </a:xfrm>
              <a:prstGeom prst="rect">
                <a:avLst/>
              </a:prstGeom>
              <a:blipFill>
                <a:blip r:embed="rId6"/>
                <a:stretch>
                  <a:fillRect l="-1457" r="-1518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180_3#fb8451650?vaa=1&amp;vcp=1&amp;vop=1&amp;pid=0438230e2&amp;color=36,64,97&amp;vtp=1&amp;bbb=1&amp;hb=1&amp;hs=1"/>
              <p:cNvSpPr/>
              <p:nvPr/>
            </p:nvSpPr>
            <p:spPr>
              <a:xfrm>
                <a:off x="539496" y="3400285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可作出函数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的大致图象如图.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根据图象可得,当直线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的图象只有一个交点时，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调递减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上单调递减，无极值点，不合题意，舍去.经检验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时符合题意.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综上所述，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7_AS.180_3#fb8451650?vaa=1&amp;vcp=1&amp;vop=1&amp;pid=0438230e2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00285"/>
                <a:ext cx="11109960" cy="2449640"/>
              </a:xfrm>
              <a:prstGeom prst="rect">
                <a:avLst/>
              </a:prstGeom>
              <a:blipFill>
                <a:blip r:embed="rId7"/>
                <a:stretch>
                  <a:fillRect l="-1317" r="-604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7ccc39ca?vcp=1&amp;pid=cf7d5d9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函数的极值与导数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12_1#0b3d33406?vaa=1&amp;vcp=1&amp;vop=1&amp;pid=67ccc39ca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示例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内的图象如图所示，则函数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小值点的个数为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7_BD.12_1#0b3d33406?vaa=1&amp;vcp=1&amp;vop=1&amp;pid=67ccc39c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14_1#0b3d33406.blank?vaa=1&amp;vcp=1&amp;vop=1&amp;pid=67ccc39ca&amp;color=36,64,97&amp;vpa=6&amp;vtp=1"/>
          <p:cNvSpPr/>
          <p:nvPr/>
        </p:nvSpPr>
        <p:spPr>
          <a:xfrm>
            <a:off x="2145252" y="1685997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p:pic>
        <p:nvPicPr>
          <p:cNvPr id="5" name="QB_7_BD.12_2#0b3d33406?vaa=1&amp;vcp=1&amp;vop=1&amp;pid=67ccc39ca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2219666"/>
            <a:ext cx="188366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13_1#0b3d33406?vaa=1&amp;vcp=1&amp;vop=1&amp;pid=67ccc39ca&amp;color=36,64,97&amp;vtp=1&amp;bbb=1&amp;hb=1"/>
              <p:cNvSpPr/>
              <p:nvPr/>
            </p:nvSpPr>
            <p:spPr>
              <a:xfrm>
                <a:off x="539496" y="342616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的点有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.若为函数的极小值点，则在该点处的左、右两侧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，导函数的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符号满足左负右正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，只有点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B_7_AS.13_1#0b3d33406?vaa=1&amp;vcp=1&amp;vop=1&amp;pid=67ccc39c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6166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37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6_BD#9685200c4?vcp=1&amp;pid=cf7d5d9d2&amp;color=101,101,255&amp;vtp=1&amp;bbb=1">
            <a:extLst>
              <a:ext uri="{FF2B5EF4-FFF2-40B4-BE49-F238E27FC236}">
                <a16:creationId xmlns:a16="http://schemas.microsoft.com/office/drawing/2014/main" id="{1465B1D6-F6AF-4DFE-1F28-77287DC87AFB}"/>
              </a:ext>
            </a:extLst>
          </p:cNvPr>
          <p:cNvSpPr/>
          <p:nvPr/>
        </p:nvSpPr>
        <p:spPr>
          <a:xfrm>
            <a:off x="539496" y="4301513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函数极值的求法与步骤</a:t>
            </a:r>
            <a:endParaRPr lang="en-US" altLang="zh-CN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9&amp;si=7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83_1#bd3e5020b?vcp=1&amp;vop=1&amp;pid=0438230e2&amp;color=36,64,97&amp;vtp=1&amp;bt=1&amp;bbb=1"/>
              <p:cNvSpPr/>
              <p:nvPr/>
            </p:nvSpPr>
            <p:spPr>
              <a:xfrm>
                <a:off x="539496" y="1938927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83_1#bd3e5020b?vcp=1&amp;vop=1&amp;pid=0438230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8927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84_1#aac8321cc?vcp=1&amp;vop=1&amp;pid=bd3e5020b&amp;color=36,64,97&amp;vtp=1&amp;bbb=1"/>
              <p:cNvSpPr/>
              <p:nvPr/>
            </p:nvSpPr>
            <p:spPr>
              <a:xfrm>
                <a:off x="539496" y="247124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84_1#aac8321cc?vcp=1&amp;vop=1&amp;pid=bd3e5020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1248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85_1#aac8321cc?vcp=1&amp;vop=1&amp;pid=bd3e5020b&amp;color=36,64,97&amp;vtp=1&amp;bbb=1"/>
              <p:cNvSpPr/>
              <p:nvPr/>
            </p:nvSpPr>
            <p:spPr>
              <a:xfrm>
                <a:off x="539496" y="2835738"/>
                <a:ext cx="11109960" cy="215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85_1#aac8321cc?vcp=1&amp;vop=1&amp;pid=bd3e5020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5738"/>
                <a:ext cx="11109960" cy="2159000"/>
              </a:xfrm>
              <a:prstGeom prst="rect">
                <a:avLst/>
              </a:prstGeom>
              <a:blipFill>
                <a:blip r:embed="rId5"/>
                <a:stretch>
                  <a:fillRect l="-1317" b="-3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0&amp;si=8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86_1#e3fe84f94?vcp=1&amp;vop=1&amp;pid=bd3e5020b&amp;color=36,64,97&amp;vtp=1&amp;bt=1&amp;bbb=1"/>
              <p:cNvSpPr/>
              <p:nvPr/>
            </p:nvSpPr>
            <p:spPr>
              <a:xfrm>
                <a:off x="539496" y="147388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零点的个数.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86_1#e3fe84f94?vcp=1&amp;vop=1&amp;pid=bd3e5020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388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87_1#e3fe84f94?vcp=1&amp;vop=1&amp;pid=bd3e5020b&amp;color=36,64,97&amp;vtp=1&amp;bbb=1&amp;hb=1"/>
              <p:cNvSpPr/>
              <p:nvPr/>
            </p:nvSpPr>
            <p:spPr>
              <a:xfrm>
                <a:off x="539496" y="1847519"/>
                <a:ext cx="11109960" cy="3713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有1个零点.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且等号不恒成立，所以函数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有1个零点.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87_1#e3fe84f94?vcp=1&amp;vop=1&amp;pid=bd3e5020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7519"/>
                <a:ext cx="11109960" cy="3713353"/>
              </a:xfrm>
              <a:prstGeom prst="rect">
                <a:avLst/>
              </a:prstGeom>
              <a:blipFill>
                <a:blip r:embed="rId4"/>
                <a:stretch>
                  <a:fillRect l="-1317" b="-2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1&amp;si=8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87_2#e3fe84f94?vcp=1&amp;vop=1&amp;pid=bd3e5020b&amp;color=36,64,97&amp;vtp=1&amp;bt=1&amp;bbb=1&amp;hb=1"/>
              <p:cNvSpPr/>
              <p:nvPr/>
            </p:nvSpPr>
            <p:spPr>
              <a:xfrm>
                <a:off x="539496" y="2214390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有1个零点.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的零点个数为1.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AN.187_2#e3fe84f94?vcp=1&amp;vop=1&amp;pid=bd3e5020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4390"/>
                <a:ext cx="11109960" cy="2449640"/>
              </a:xfrm>
              <a:prstGeom prst="rect">
                <a:avLst/>
              </a:prstGeom>
              <a:blipFill>
                <a:blip r:embed="rId3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2&amp;si=8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88_1#85ddfb3ee?vcp=1&amp;vop=1&amp;pid=0438230e2&amp;color=36,64,97&amp;vtp=1&amp;bt=1&amp;bbb=1"/>
              <p:cNvSpPr/>
              <p:nvPr/>
            </p:nvSpPr>
            <p:spPr>
              <a:xfrm>
                <a:off x="539496" y="1600187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88_1#85ddfb3ee?vcp=1&amp;vop=1&amp;pid=0438230e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0187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89_1#9657fb63c?vcp=1&amp;vop=1&amp;pid=85ddfb3ee&amp;color=36,64,97&amp;vtp=1&amp;bbb=1"/>
              <p:cNvSpPr/>
              <p:nvPr/>
            </p:nvSpPr>
            <p:spPr>
              <a:xfrm>
                <a:off x="539496" y="213250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89_1#9657fb63c?vcp=1&amp;vop=1&amp;pid=85ddfb3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2508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90_1#9657fb63c?vcp=1&amp;vop=1&amp;pid=85ddfb3ee&amp;color=36,64,97&amp;vtp=1&amp;bbb=1&amp;hb=1"/>
              <p:cNvSpPr/>
              <p:nvPr/>
            </p:nvSpPr>
            <p:spPr>
              <a:xfrm>
                <a:off x="539496" y="2496998"/>
                <a:ext cx="11109960" cy="293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上有两个不等实根，即函数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两个零点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此只需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(0)=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(2)=4−8+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AN.190_1#9657fb63c?vcp=1&amp;vop=1&amp;pid=85ddfb3e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6998"/>
                <a:ext cx="11109960" cy="2932240"/>
              </a:xfrm>
              <a:prstGeom prst="rect">
                <a:avLst/>
              </a:prstGeom>
              <a:blipFill>
                <a:blip r:embed="rId5"/>
                <a:stretch>
                  <a:fillRect l="-1317" b="-4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3&amp;si=8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91_1#592bf234a?vcp=1&amp;vop=1&amp;pid=85ddfb3ee&amp;color=36,64,97&amp;vtp=1&amp;bt=1&amp;bbb=1"/>
              <p:cNvSpPr/>
              <p:nvPr/>
            </p:nvSpPr>
            <p:spPr>
              <a:xfrm>
                <a:off x="539496" y="113552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91_1#592bf234a?vcp=1&amp;vop=1&amp;pid=85ddfb3e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552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92_1#592bf234a?vcp=1&amp;vop=1&amp;pid=85ddfb3ee&amp;color=36,64,97&amp;vtp=1&amp;bbb=1&amp;hb=1"/>
              <p:cNvSpPr/>
              <p:nvPr/>
            </p:nvSpPr>
            <p:spPr>
              <a:xfrm>
                <a:off x="539496" y="1509159"/>
                <a:ext cx="11109960" cy="41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【证明】由（1）知，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8_AN.192_1#592bf234a?vcp=1&amp;vop=1&amp;pid=85ddfb3e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09159"/>
                <a:ext cx="11109960" cy="419100"/>
              </a:xfrm>
              <a:prstGeom prst="rect">
                <a:avLst/>
              </a:prstGeom>
              <a:blipFill>
                <a:blip r:embed="rId4"/>
                <a:stretch>
                  <a:fillRect l="-1317" b="-23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92_1#592bf234a?vcp=1&amp;vop=1&amp;pid=85ddfb3ee&amp;color=36,64,97&amp;vtp=1&amp;bbb=1&amp;hb=1">
                <a:extLst>
                  <a:ext uri="{FF2B5EF4-FFF2-40B4-BE49-F238E27FC236}">
                    <a16:creationId xmlns:a16="http://schemas.microsoft.com/office/drawing/2014/main" id="{49C17AAD-2C8E-A51D-CE90-3CA5EA38D7E9}"/>
                  </a:ext>
                </a:extLst>
              </p:cNvPr>
              <p:cNvSpPr/>
              <p:nvPr/>
            </p:nvSpPr>
            <p:spPr>
              <a:xfrm>
                <a:off x="539496" y="1928259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)−4=16−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]−4=12−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，因此要证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)&lt;6−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，即证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8_AN.192_1#592bf234a?vcp=1&amp;vop=1&amp;pid=85ddfb3ee&amp;color=36,64,97&amp;vtp=1&amp;bbb=1&amp;hb=1">
                <a:extLst>
                  <a:ext uri="{FF2B5EF4-FFF2-40B4-BE49-F238E27FC236}">
                    <a16:creationId xmlns:a16="http://schemas.microsoft.com/office/drawing/2014/main" id="{49C17AAD-2C8E-A51D-CE90-3CA5EA38D7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8259"/>
                <a:ext cx="11109960" cy="1168400"/>
              </a:xfrm>
              <a:prstGeom prst="rect">
                <a:avLst/>
              </a:prstGeom>
              <a:blipFill>
                <a:blip r:embed="rId5"/>
                <a:stretch>
                  <a:fillRect l="-1317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92_1#592bf234a?vcp=1&amp;vop=1&amp;pid=85ddfb3ee&amp;color=36,64,97&amp;vtp=1&amp;bbb=1&amp;hb=1">
                <a:extLst>
                  <a:ext uri="{FF2B5EF4-FFF2-40B4-BE49-F238E27FC236}">
                    <a16:creationId xmlns:a16="http://schemas.microsoft.com/office/drawing/2014/main" id="{840FAC11-340B-53EE-9A68-968A80E68AA7}"/>
                  </a:ext>
                </a:extLst>
              </p:cNvPr>
              <p:cNvSpPr/>
              <p:nvPr/>
            </p:nvSpPr>
            <p:spPr>
              <a:xfrm>
                <a:off x="539496" y="3096659"/>
                <a:ext cx="11109960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′(1)=1&gt;0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192_1#592bf234a?vcp=1&amp;vop=1&amp;pid=85ddfb3ee&amp;color=36,64,97&amp;vtp=1&amp;bbb=1&amp;hb=1">
                <a:extLst>
                  <a:ext uri="{FF2B5EF4-FFF2-40B4-BE49-F238E27FC236}">
                    <a16:creationId xmlns:a16="http://schemas.microsoft.com/office/drawing/2014/main" id="{840FAC11-340B-53EE-9A68-968A80E68A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6659"/>
                <a:ext cx="11109960" cy="2514600"/>
              </a:xfrm>
              <a:prstGeom prst="rect">
                <a:avLst/>
              </a:prstGeom>
              <a:blipFill>
                <a:blip r:embed="rId6"/>
                <a:stretch>
                  <a:fillRect l="-1317" b="-33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4&amp;si=8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92_2#592bf234a?vcp=1&amp;vop=1&amp;pid=85ddfb3ee&amp;color=36,64,97&amp;mp=1&amp;vtp=1&amp;bt=1&amp;bbb=1"/>
              <p:cNvSpPr/>
              <p:nvPr/>
            </p:nvSpPr>
            <p:spPr>
              <a:xfrm>
                <a:off x="539496" y="1841804"/>
                <a:ext cx="11109960" cy="333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由函数零点存在定理可得，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上显然单调递增，所以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2+2−3=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192_2#592bf234a?vcp=1&amp;vop=1&amp;pid=85ddfb3ee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1804"/>
                <a:ext cx="11109960" cy="3338640"/>
              </a:xfrm>
              <a:prstGeom prst="rect">
                <a:avLst/>
              </a:prstGeom>
              <a:blipFill>
                <a:blip r:embed="rId3"/>
                <a:stretch>
                  <a:fillRect l="-1317" b="-4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5&amp;si=8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21193e62?vcp=1&amp;pid=fd50c115e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93_1#b60808707?vaa=1&amp;vcp=1&amp;vop=1&amp;pid=621193e62&amp;color=36,64,97&amp;vtp=1&amp;bbb=1"/>
              <p:cNvSpPr/>
              <p:nvPr/>
            </p:nvSpPr>
            <p:spPr>
              <a:xfrm>
                <a:off x="539496" y="1305266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193_1#b60808707?vaa=1&amp;vcp=1&amp;vop=1&amp;pid=621193e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266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195_1#b60808707.bracket?vaa=1&amp;vcp=1&amp;vop=1&amp;pid=621193e62&amp;color=36,64,97&amp;vpa=31&amp;vtp=1&amp;bbb=1"/>
          <p:cNvSpPr/>
          <p:nvPr/>
        </p:nvSpPr>
        <p:spPr>
          <a:xfrm>
            <a:off x="8391017" y="1481733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93_2#b60808707.choices?vaa=1&amp;vcp=1&amp;vop=1&amp;pid=621193e62&amp;color=36,64,97&amp;vtp=1&amp;bbb=1"/>
              <p:cNvSpPr/>
              <p:nvPr/>
            </p:nvSpPr>
            <p:spPr>
              <a:xfrm>
                <a:off x="539496" y="1809901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.单调递增区间为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有两个不同的解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7_BD.193_2#b60808707.choices?vaa=1&amp;vcp=1&amp;vop=1&amp;pid=621193e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9901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194_1#b60808707?vaa=1&amp;vcp=1&amp;vop=1&amp;pid=621193e62&amp;color=36,64,97&amp;vtp=1&amp;bbb=1&amp;hb=1"/>
              <p:cNvSpPr/>
              <p:nvPr/>
            </p:nvSpPr>
            <p:spPr>
              <a:xfrm>
                <a:off x="539496" y="2654451"/>
                <a:ext cx="11109960" cy="291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单调递减，B错误;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B选项可知，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的极大值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,作出函数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的大致图象（图略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），根据图象易知函数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的图象有且只有一个交点，即方程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有且只有一个解，D错误.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194_1#b60808707?vaa=1&amp;vcp=1&amp;vop=1&amp;pid=621193e6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4451"/>
                <a:ext cx="11109960" cy="2919540"/>
              </a:xfrm>
              <a:prstGeom prst="rect">
                <a:avLst/>
              </a:prstGeom>
              <a:blipFill>
                <a:blip r:embed="rId5"/>
                <a:stretch>
                  <a:fillRect l="-1317" r="-110" b="-4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6&amp;si=8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97_1#119fff7ab?vaa=1&amp;vcp=1&amp;vop=1&amp;pid=621193e62&amp;color=36,64,97&amp;vtp=1&amp;bt=1&amp;bbb=1"/>
              <p:cNvSpPr/>
              <p:nvPr/>
            </p:nvSpPr>
            <p:spPr>
              <a:xfrm>
                <a:off x="539496" y="107986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下列结论正确的有(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97_1#119fff7ab?vaa=1&amp;vcp=1&amp;vop=1&amp;pid=621193e6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7986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99_1#119fff7ab.bracket?vaa=1&amp;vcp=1&amp;vop=1&amp;pid=621193e62&amp;color=36,64,97&amp;vpa=32&amp;vtp=1&amp;bbb=1"/>
          <p:cNvSpPr/>
          <p:nvPr/>
        </p:nvSpPr>
        <p:spPr>
          <a:xfrm>
            <a:off x="9769348" y="1159370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97_2#119fff7ab.choices?vaa=1&amp;vcp=1&amp;vop=1&amp;pid=621193e62&amp;color=36,64,97&amp;vtp=1&amp;bbb=1"/>
              <p:cNvSpPr/>
              <p:nvPr/>
            </p:nvSpPr>
            <p:spPr>
              <a:xfrm>
                <a:off x="539496" y="1451978"/>
                <a:ext cx="11109960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x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的极值点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至少存在一个极值点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197_2#119fff7ab.choices?vaa=1&amp;vcp=1&amp;vop=1&amp;pid=621193e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1978"/>
                <a:ext cx="11109960" cy="1611059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98_1#119fff7ab?vaa=1&amp;vcp=1&amp;vop=1&amp;pid=621193e62&amp;color=36,64,97&amp;vtp=1&amp;bbb=1&amp;hb=1"/>
              <p:cNvSpPr/>
              <p:nvPr/>
            </p:nvSpPr>
            <p:spPr>
              <a:xfrm>
                <a:off x="539496" y="3064878"/>
                <a:ext cx="11109960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对于三次函数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函数图象必穿过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恒成立，则函数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单调递增，故函数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不存在极值点，故B，D不正确．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上单调递增，C正确．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98_1#119fff7ab?vaa=1&amp;vcp=1&amp;vop=1&amp;pid=621193e6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64878"/>
                <a:ext cx="11109960" cy="2868930"/>
              </a:xfrm>
              <a:prstGeom prst="rect">
                <a:avLst/>
              </a:prstGeom>
              <a:blipFill>
                <a:blip r:embed="rId5"/>
                <a:stretch>
                  <a:fillRect l="-1317" r="-2525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7&amp;si=8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01_1#72a37e70d?vcp=1&amp;vop=1&amp;pid=621193e62&amp;color=36,64,97&amp;vtp=1&amp;bt=1&amp;bbb=1"/>
              <p:cNvSpPr/>
              <p:nvPr/>
            </p:nvSpPr>
            <p:spPr>
              <a:xfrm>
                <a:off x="539496" y="857554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01_1#72a37e70d?vcp=1&amp;vop=1&amp;pid=621193e6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57554"/>
                <a:ext cx="11109960" cy="525907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202_1#954cb911a?vcp=1&amp;vop=1&amp;pid=72a37e70d&amp;color=36,64,97&amp;vtp=1&amp;bbb=1"/>
              <p:cNvSpPr/>
              <p:nvPr/>
            </p:nvSpPr>
            <p:spPr>
              <a:xfrm>
                <a:off x="539496" y="138796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202_1#954cb911a?vcp=1&amp;vop=1&amp;pid=72a37e70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796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203_1#954cb911a?vcp=1&amp;vop=1&amp;pid=72a37e70d&amp;color=36,64,97&amp;vtp=1&amp;bbb=1&amp;hb=1"/>
              <p:cNvSpPr/>
              <p:nvPr/>
            </p:nvSpPr>
            <p:spPr>
              <a:xfrm>
                <a:off x="539496" y="1752459"/>
                <a:ext cx="11109960" cy="4227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为切点时: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′(1)=1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据函数导数的几何意义可得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不是切点时:设切点为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，则可得切线方程为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，所以切线方程即为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⇒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综上可得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AN.203_1#954cb911a?vcp=1&amp;vop=1&amp;pid=72a37e70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2459"/>
                <a:ext cx="11109960" cy="4227640"/>
              </a:xfrm>
              <a:prstGeom prst="rect">
                <a:avLst/>
              </a:prstGeom>
              <a:blipFill>
                <a:blip r:embed="rId5"/>
                <a:stretch>
                  <a:fillRect l="-1317" b="-33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8&amp;si=8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204_1#5de30049d?vaa=1&amp;vcp=1&amp;vop=1&amp;pid=72a37e70d&amp;color=36,64,97&amp;vtp=1&amp;bt=1&amp;bbb=1&amp;hb=1&amp;hltap=1"/>
              <p:cNvSpPr/>
              <p:nvPr/>
            </p:nvSpPr>
            <p:spPr>
              <a:xfrm>
                <a:off x="539496" y="853400"/>
                <a:ext cx="11109960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从以下三个条件中任选一个，补充在问题中.若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>
                  <a:solidFill>
                    <a:srgbClr val="244061"/>
                  </a:solidFill>
                  <a:latin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2" name="QB_8_BD.204_1#5de30049d?vaa=1&amp;vcp=1&amp;vop=1&amp;pid=72a37e70d&amp;color=36,64,97&amp;vtp=1&amp;bt=1&amp;bbb=1&amp;hb=1&amp;hltap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53400"/>
                <a:ext cx="11109960" cy="4191000"/>
              </a:xfrm>
              <a:prstGeom prst="rect">
                <a:avLst/>
              </a:prstGeom>
              <a:blipFill>
                <a:blip r:embed="rId3"/>
                <a:stretch>
                  <a:fillRect l="-1317" r="-1262" b="-311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AN.204_1#5de30049d?vaa=1&amp;vcp=1&amp;vop=1&amp;pid=72a37e70d&amp;color=36,64,97&amp;vtp=1&amp;bt=1&amp;bbb=1&amp;hla=1">
                <a:extLst>
                  <a:ext uri="{FF2B5EF4-FFF2-40B4-BE49-F238E27FC236}">
                    <a16:creationId xmlns:a16="http://schemas.microsoft.com/office/drawing/2014/main" id="{5AB9BF22-C744-3E5F-C84C-4D9C433A3080}"/>
                  </a:ext>
                </a:extLst>
              </p:cNvPr>
              <p:cNvSpPr/>
              <p:nvPr/>
            </p:nvSpPr>
            <p:spPr>
              <a:xfrm>
                <a:off x="539496" y="828000"/>
                <a:ext cx="11109960" cy="528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                             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上是单调递减函数，则有：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+1)−1≤0,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上存在单调递减区间，则有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上有解，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上有解，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上存在极小值，则有函数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的极小值点应落在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B_8_AN.204_1#5de30049d?vaa=1&amp;vcp=1&amp;vop=1&amp;pid=72a37e70d&amp;color=36,64,97&amp;vtp=1&amp;bt=1&amp;bbb=1&amp;hla=1">
                <a:extLst>
                  <a:ext uri="{FF2B5EF4-FFF2-40B4-BE49-F238E27FC236}">
                    <a16:creationId xmlns:a16="http://schemas.microsoft.com/office/drawing/2014/main" id="{5AB9BF22-C744-3E5F-C84C-4D9C433A30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283200"/>
              </a:xfrm>
              <a:prstGeom prst="rect">
                <a:avLst/>
              </a:prstGeom>
              <a:blipFill>
                <a:blip r:embed="rId4"/>
                <a:stretch>
                  <a:fillRect l="-1317" b="-17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3655682ee?vcp=1&amp;pid=c73ead475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94030"/>
            <a:ext cx="493776" cy="521208"/>
          </a:xfrm>
          <a:prstGeom prst="rect">
            <a:avLst/>
          </a:prstGeom>
        </p:spPr>
      </p:pic>
      <p:sp>
        <p:nvSpPr>
          <p:cNvPr id="3" name="C_5_BD#3655682ee?vcp=1&amp;pid=c73ead475&amp;color=61,88,159&amp;mp=1&amp;vtp=1&amp;bbb=1"/>
          <p:cNvSpPr/>
          <p:nvPr/>
        </p:nvSpPr>
        <p:spPr>
          <a:xfrm>
            <a:off x="1188720" y="89403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6_BD#dd9dc29cc?vcp=1&amp;pid=3655682ee&amp;color=101,101,255&amp;vtp=1&amp;bbb=1"/>
          <p:cNvSpPr/>
          <p:nvPr/>
        </p:nvSpPr>
        <p:spPr>
          <a:xfrm>
            <a:off x="539496" y="155443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利用函数极值研究方程根的个数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16_1#606d77eb2?vcp=1&amp;vop=1&amp;pid=dd9dc29cc&amp;color=36,64,97&amp;vtp=1&amp;bbb=1"/>
              <p:cNvSpPr/>
              <p:nvPr/>
            </p:nvSpPr>
            <p:spPr>
              <a:xfrm>
                <a:off x="539496" y="205722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为实数，已知函数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在什么范围内取值时，曲线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轴仅有一个交点?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5" name="QO_7_BD.16_1#606d77eb2?vcp=1&amp;vop=1&amp;pid=dd9dc29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7226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17_1#606d77eb2?vcp=1&amp;vop=1&amp;pid=dd9dc29cc&amp;color=36,64,97&amp;vtp=1&amp;bbb=1"/>
              <p:cNvSpPr/>
              <p:nvPr/>
            </p:nvSpPr>
            <p:spPr>
              <a:xfrm>
                <a:off x="539496" y="2420125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的变化如表所示.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17_1#606d77eb2?vcp=1&amp;vop=1&amp;pid=dd9dc29c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0125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7_AN.17_2#606d77eb2?colgroup=7,9,6,9,4,6&amp;vcp=1&amp;vop=1&amp;pid=dd9dc29c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3480993"/>
                  </p:ext>
                </p:extLst>
              </p:nvPr>
            </p:nvGraphicFramePr>
            <p:xfrm>
              <a:off x="539496" y="3748990"/>
              <a:ext cx="11055096" cy="1319594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79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397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</m:t>
                              </m:r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7_AN.17_2#606d77eb2?colgroup=7,9,6,9,4,6&amp;vcp=1&amp;vop=1&amp;pid=dd9dc29cc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3480993"/>
                  </p:ext>
                </p:extLst>
              </p:nvPr>
            </p:nvGraphicFramePr>
            <p:xfrm>
              <a:off x="539496" y="3748990"/>
              <a:ext cx="11055096" cy="1319594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79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65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397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44" r="-524055" b="-160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7249" r="-303439" b="-160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33449" r="-299652" b="-160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3175" r="-127513" b="-1606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32404" r="-697" b="-1606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44" t="-136923" r="-52405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7249" t="-136923" r="-303439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32404" t="-136923" r="-697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44" t="-240625" r="-524055" b="-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7249" t="-240625" r="-303439" b="-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53175" t="-240625" r="-127513" b="-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32404" t="-240625" r="-697" b="-218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8_BD.204_1#5de30049d?vaa=1&amp;vcp=1&amp;vop=1&amp;pid=72a37e70d&amp;color=36,64,97&amp;vtp=1&amp;bt=1&amp;bbb=1&amp;hb=1&amp;hltap=1">
                <a:extLst>
                  <a:ext uri="{FF2B5EF4-FFF2-40B4-BE49-F238E27FC236}">
                    <a16:creationId xmlns:a16="http://schemas.microsoft.com/office/drawing/2014/main" id="{054CDCB9-CEF2-FD75-FA6F-FFD883F4DC6C}"/>
                  </a:ext>
                </a:extLst>
              </p:cNvPr>
              <p:cNvSpPr/>
              <p:nvPr/>
            </p:nvSpPr>
            <p:spPr>
              <a:xfrm>
                <a:off x="539496" y="1279357"/>
                <a:ext cx="11109960" cy="379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_________________________________________________________________________________________________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i="0" dirty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_________________________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上是单调递减函数；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上存在单调递减区间；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③在区间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上存在极小值.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8_BD.204_1#5de30049d?vaa=1&amp;vcp=1&amp;vop=1&amp;pid=72a37e70d&amp;color=36,64,97&amp;vtp=1&amp;bt=1&amp;bbb=1&amp;hb=1&amp;hltap=1">
                <a:extLst>
                  <a:ext uri="{FF2B5EF4-FFF2-40B4-BE49-F238E27FC236}">
                    <a16:creationId xmlns:a16="http://schemas.microsoft.com/office/drawing/2014/main" id="{054CDCB9-CEF2-FD75-FA6F-FFD883F4DC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9357"/>
                <a:ext cx="11109960" cy="3795840"/>
              </a:xfrm>
              <a:prstGeom prst="rect">
                <a:avLst/>
              </a:prstGeom>
              <a:blipFill>
                <a:blip r:embed="rId2"/>
                <a:stretch>
                  <a:fillRect l="-1317" t="-2247" r="-1262" b="-303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8_AN.204_1#5de30049d?vaa=1&amp;vcp=1&amp;vop=1&amp;pid=72a37e70d&amp;color=36,64,97&amp;vtp=1&amp;bt=1&amp;bbb=1&amp;hla=1">
                <a:extLst>
                  <a:ext uri="{FF2B5EF4-FFF2-40B4-BE49-F238E27FC236}">
                    <a16:creationId xmlns:a16="http://schemas.microsoft.com/office/drawing/2014/main" id="{2634F748-BCAD-B251-66AB-AC9C84F9B27C}"/>
                  </a:ext>
                </a:extLst>
              </p:cNvPr>
              <p:cNvSpPr/>
              <p:nvPr/>
            </p:nvSpPr>
            <p:spPr>
              <a:xfrm>
                <a:off x="539496" y="998980"/>
                <a:ext cx="11109960" cy="3636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的极小值点，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+4</m:t>
                                </m:r>
                              </m:e>
                            </m:ra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+4&gt;9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 dirty="0" err="1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8_AN.204_1#5de30049d?vaa=1&amp;vcp=1&amp;vop=1&amp;pid=72a37e70d&amp;color=36,64,97&amp;vtp=1&amp;bt=1&amp;bbb=1&amp;hla=1">
                <a:extLst>
                  <a:ext uri="{FF2B5EF4-FFF2-40B4-BE49-F238E27FC236}">
                    <a16:creationId xmlns:a16="http://schemas.microsoft.com/office/drawing/2014/main" id="{2634F748-BCAD-B251-66AB-AC9C84F9B2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8980"/>
                <a:ext cx="11109960" cy="3636709"/>
              </a:xfrm>
              <a:prstGeom prst="rect">
                <a:avLst/>
              </a:prstGeom>
              <a:blipFill>
                <a:blip r:embed="rId3"/>
                <a:stretch>
                  <a:fillRect l="-1317" b="-23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2259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17237</Words>
  <Application>Microsoft Office PowerPoint</Application>
  <PresentationFormat>宽屏</PresentationFormat>
  <Paragraphs>947</Paragraphs>
  <Slides>90</Slides>
  <Notes>88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90</vt:i4>
      </vt:variant>
    </vt:vector>
  </HeadingPairs>
  <TitlesOfParts>
    <vt:vector size="101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2025-10-21T13:34:14Z</dcterms:created>
  <dcterms:modified xsi:type="dcterms:W3CDTF">2025-10-22T00:52:45Z</dcterms:modified>
  <cp:category/>
  <cp:contentStatus/>
</cp:coreProperties>
</file>